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9" r:id="rId4"/>
    <p:sldId id="271" r:id="rId5"/>
    <p:sldId id="272" r:id="rId6"/>
    <p:sldId id="273" r:id="rId7"/>
    <p:sldId id="275" r:id="rId8"/>
    <p:sldId id="268" r:id="rId9"/>
    <p:sldId id="280" r:id="rId10"/>
    <p:sldId id="279" r:id="rId11"/>
    <p:sldId id="285" r:id="rId12"/>
    <p:sldId id="260" r:id="rId13"/>
    <p:sldId id="283" r:id="rId14"/>
    <p:sldId id="265" r:id="rId15"/>
    <p:sldId id="284" r:id="rId16"/>
    <p:sldId id="276" r:id="rId17"/>
    <p:sldId id="258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B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504" autoAdjust="0"/>
  </p:normalViewPr>
  <p:slideViewPr>
    <p:cSldViewPr snapToGrid="0" snapToObjects="1">
      <p:cViewPr varScale="1">
        <p:scale>
          <a:sx n="115" d="100"/>
          <a:sy n="115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14FD6-764E-4182-9E99-4614F65AAADC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27F061E-7C87-46AC-8FA0-9A665EE387C8}">
      <dgm:prSet phldrT="[Text]"/>
      <dgm:spPr/>
      <dgm:t>
        <a:bodyPr/>
        <a:lstStyle/>
        <a:p>
          <a:r>
            <a:rPr lang="en-CA" dirty="0" smtClean="0"/>
            <a:t>Governance</a:t>
          </a:r>
          <a:endParaRPr lang="en-CA" dirty="0"/>
        </a:p>
      </dgm:t>
    </dgm:pt>
    <dgm:pt modelId="{46B1C24B-F7FA-46F6-B25B-AB52AA7950EF}" type="parTrans" cxnId="{74BD4A2D-1F89-4FBD-8AC3-C6E4476A09AD}">
      <dgm:prSet/>
      <dgm:spPr/>
      <dgm:t>
        <a:bodyPr/>
        <a:lstStyle/>
        <a:p>
          <a:endParaRPr lang="en-CA"/>
        </a:p>
      </dgm:t>
    </dgm:pt>
    <dgm:pt modelId="{92317EBE-0A48-40DB-92DC-737AAEC51DA5}" type="sibTrans" cxnId="{74BD4A2D-1F89-4FBD-8AC3-C6E4476A09AD}">
      <dgm:prSet/>
      <dgm:spPr/>
      <dgm:t>
        <a:bodyPr/>
        <a:lstStyle/>
        <a:p>
          <a:endParaRPr lang="en-CA"/>
        </a:p>
      </dgm:t>
    </dgm:pt>
    <dgm:pt modelId="{D0CBC6D7-3AC3-4E40-8436-78E9F470FF4D}">
      <dgm:prSet phldrT="[Text]"/>
      <dgm:spPr/>
      <dgm:t>
        <a:bodyPr/>
        <a:lstStyle/>
        <a:p>
          <a:r>
            <a:rPr lang="en-CA" dirty="0" smtClean="0"/>
            <a:t>Safety Culture</a:t>
          </a:r>
          <a:endParaRPr lang="en-CA" dirty="0"/>
        </a:p>
      </dgm:t>
    </dgm:pt>
    <dgm:pt modelId="{8DD8AC82-E253-468F-9B59-883DE9D2707D}" type="parTrans" cxnId="{DF96D004-F94D-472C-A38F-BDAEDB74FFA3}">
      <dgm:prSet/>
      <dgm:spPr/>
      <dgm:t>
        <a:bodyPr/>
        <a:lstStyle/>
        <a:p>
          <a:endParaRPr lang="en-CA"/>
        </a:p>
      </dgm:t>
    </dgm:pt>
    <dgm:pt modelId="{0C949B84-21E9-42AB-9B55-577D76E9B120}" type="sibTrans" cxnId="{DF96D004-F94D-472C-A38F-BDAEDB74FFA3}">
      <dgm:prSet/>
      <dgm:spPr/>
      <dgm:t>
        <a:bodyPr/>
        <a:lstStyle/>
        <a:p>
          <a:endParaRPr lang="en-CA"/>
        </a:p>
      </dgm:t>
    </dgm:pt>
    <dgm:pt modelId="{B2818A81-EF42-4C05-B2DF-F2D64D5076FC}">
      <dgm:prSet phldrT="[Text]"/>
      <dgm:spPr/>
      <dgm:t>
        <a:bodyPr/>
        <a:lstStyle/>
        <a:p>
          <a:r>
            <a:rPr lang="en-CA" dirty="0" smtClean="0"/>
            <a:t>Safety Management System</a:t>
          </a:r>
          <a:endParaRPr lang="en-CA" dirty="0"/>
        </a:p>
      </dgm:t>
    </dgm:pt>
    <dgm:pt modelId="{C271B8C2-527E-4998-A144-C8AE37F49DB2}" type="parTrans" cxnId="{200D42D4-F53D-4E6C-8FDF-7B3FC7584F21}">
      <dgm:prSet/>
      <dgm:spPr/>
      <dgm:t>
        <a:bodyPr/>
        <a:lstStyle/>
        <a:p>
          <a:endParaRPr lang="en-CA"/>
        </a:p>
      </dgm:t>
    </dgm:pt>
    <dgm:pt modelId="{204FE7DE-95F0-4D31-A831-D91B76403356}" type="sibTrans" cxnId="{200D42D4-F53D-4E6C-8FDF-7B3FC7584F21}">
      <dgm:prSet/>
      <dgm:spPr/>
      <dgm:t>
        <a:bodyPr/>
        <a:lstStyle/>
        <a:p>
          <a:endParaRPr lang="en-CA"/>
        </a:p>
      </dgm:t>
    </dgm:pt>
    <dgm:pt modelId="{754A183E-3F91-4F6E-96C6-46C9ABC48797}">
      <dgm:prSet phldrT="[Text]"/>
      <dgm:spPr/>
      <dgm:t>
        <a:bodyPr/>
        <a:lstStyle/>
        <a:p>
          <a:r>
            <a:rPr lang="en-CA" dirty="0" smtClean="0"/>
            <a:t>Standard Operating Procedures</a:t>
          </a:r>
          <a:endParaRPr lang="en-CA" dirty="0"/>
        </a:p>
      </dgm:t>
    </dgm:pt>
    <dgm:pt modelId="{C21A2CC3-7A20-4FA4-9F52-5417FF45E056}" type="parTrans" cxnId="{1FC511E3-E651-4030-897A-1F1066A9CBAE}">
      <dgm:prSet/>
      <dgm:spPr/>
      <dgm:t>
        <a:bodyPr/>
        <a:lstStyle/>
        <a:p>
          <a:endParaRPr lang="en-CA"/>
        </a:p>
      </dgm:t>
    </dgm:pt>
    <dgm:pt modelId="{9F22141C-1A70-4728-99AD-E94F8A1830F4}" type="sibTrans" cxnId="{1FC511E3-E651-4030-897A-1F1066A9CBAE}">
      <dgm:prSet/>
      <dgm:spPr/>
      <dgm:t>
        <a:bodyPr/>
        <a:lstStyle/>
        <a:p>
          <a:endParaRPr lang="en-CA"/>
        </a:p>
      </dgm:t>
    </dgm:pt>
    <dgm:pt modelId="{AEB07D16-85E7-412C-8409-47143679245E}">
      <dgm:prSet phldrT="[Text]"/>
      <dgm:spPr/>
      <dgm:t>
        <a:bodyPr anchor="ctr"/>
        <a:lstStyle/>
        <a:p>
          <a:r>
            <a:rPr lang="en-CA" dirty="0" smtClean="0"/>
            <a:t>Operations</a:t>
          </a:r>
        </a:p>
      </dgm:t>
    </dgm:pt>
    <dgm:pt modelId="{FADAFC94-A9CA-4D6E-81F2-11FABECF0E55}" type="parTrans" cxnId="{D2903841-6149-4D0B-9835-D6CF8EA2F569}">
      <dgm:prSet/>
      <dgm:spPr/>
      <dgm:t>
        <a:bodyPr/>
        <a:lstStyle/>
        <a:p>
          <a:endParaRPr lang="en-CA"/>
        </a:p>
      </dgm:t>
    </dgm:pt>
    <dgm:pt modelId="{54B40DB0-59CE-45C4-BE9F-0DCFE1C33313}" type="sibTrans" cxnId="{D2903841-6149-4D0B-9835-D6CF8EA2F569}">
      <dgm:prSet/>
      <dgm:spPr/>
      <dgm:t>
        <a:bodyPr/>
        <a:lstStyle/>
        <a:p>
          <a:endParaRPr lang="en-CA"/>
        </a:p>
      </dgm:t>
    </dgm:pt>
    <dgm:pt modelId="{28E51BE9-C530-4365-93BE-82C17987667E}" type="pres">
      <dgm:prSet presAssocID="{AE114FD6-764E-4182-9E99-4614F65AAAD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D21777F-4DBE-43AB-AB5B-B0ADB897C0B4}" type="pres">
      <dgm:prSet presAssocID="{AE114FD6-764E-4182-9E99-4614F65AAADC}" presName="pyramid" presStyleLbl="node1" presStyleIdx="0" presStyleCnt="1"/>
      <dgm:spPr/>
    </dgm:pt>
    <dgm:pt modelId="{170646A2-3CCE-4A48-B24D-1CF2365540FB}" type="pres">
      <dgm:prSet presAssocID="{AE114FD6-764E-4182-9E99-4614F65AAADC}" presName="theList" presStyleCnt="0"/>
      <dgm:spPr/>
    </dgm:pt>
    <dgm:pt modelId="{0BB0EC14-D32B-461E-A6E1-9FB474B43CFF}" type="pres">
      <dgm:prSet presAssocID="{227F061E-7C87-46AC-8FA0-9A665EE387C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9794B-A4C4-4C87-9DA0-F29BE98859C8}" type="pres">
      <dgm:prSet presAssocID="{227F061E-7C87-46AC-8FA0-9A665EE387C8}" presName="aSpace" presStyleCnt="0"/>
      <dgm:spPr/>
    </dgm:pt>
    <dgm:pt modelId="{7B7181DC-561F-43BB-B986-B72E46DDAFD3}" type="pres">
      <dgm:prSet presAssocID="{D0CBC6D7-3AC3-4E40-8436-78E9F470FF4D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7E788-E668-4F58-94C4-72EC0F093363}" type="pres">
      <dgm:prSet presAssocID="{D0CBC6D7-3AC3-4E40-8436-78E9F470FF4D}" presName="aSpace" presStyleCnt="0"/>
      <dgm:spPr/>
    </dgm:pt>
    <dgm:pt modelId="{25AA701A-161F-4162-ADF6-82021CEE11A4}" type="pres">
      <dgm:prSet presAssocID="{B2818A81-EF42-4C05-B2DF-F2D64D5076F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47B0D-2B3E-4C20-B98A-058ADC0AC129}" type="pres">
      <dgm:prSet presAssocID="{B2818A81-EF42-4C05-B2DF-F2D64D5076FC}" presName="aSpace" presStyleCnt="0"/>
      <dgm:spPr/>
    </dgm:pt>
    <dgm:pt modelId="{CD2E2887-2085-4C55-8C42-163A32FB6580}" type="pres">
      <dgm:prSet presAssocID="{754A183E-3F91-4F6E-96C6-46C9ABC48797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065B3-EAF3-4212-BCBF-81D1B7CF1364}" type="pres">
      <dgm:prSet presAssocID="{754A183E-3F91-4F6E-96C6-46C9ABC48797}" presName="aSpace" presStyleCnt="0"/>
      <dgm:spPr/>
    </dgm:pt>
    <dgm:pt modelId="{F86013E8-EFA9-4864-8B55-E2E0907FDBD5}" type="pres">
      <dgm:prSet presAssocID="{AEB07D16-85E7-412C-8409-47143679245E}" presName="aNode" presStyleLbl="fgAcc1" presStyleIdx="4" presStyleCnt="5" custLinFactNeighborX="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1AF99-44DA-45B2-8E8D-8F6754430579}" type="pres">
      <dgm:prSet presAssocID="{AEB07D16-85E7-412C-8409-47143679245E}" presName="aSpace" presStyleCnt="0"/>
      <dgm:spPr/>
    </dgm:pt>
  </dgm:ptLst>
  <dgm:cxnLst>
    <dgm:cxn modelId="{1FC511E3-E651-4030-897A-1F1066A9CBAE}" srcId="{AE114FD6-764E-4182-9E99-4614F65AAADC}" destId="{754A183E-3F91-4F6E-96C6-46C9ABC48797}" srcOrd="3" destOrd="0" parTransId="{C21A2CC3-7A20-4FA4-9F52-5417FF45E056}" sibTransId="{9F22141C-1A70-4728-99AD-E94F8A1830F4}"/>
    <dgm:cxn modelId="{200D42D4-F53D-4E6C-8FDF-7B3FC7584F21}" srcId="{AE114FD6-764E-4182-9E99-4614F65AAADC}" destId="{B2818A81-EF42-4C05-B2DF-F2D64D5076FC}" srcOrd="2" destOrd="0" parTransId="{C271B8C2-527E-4998-A144-C8AE37F49DB2}" sibTransId="{204FE7DE-95F0-4D31-A831-D91B76403356}"/>
    <dgm:cxn modelId="{D267CD87-11AF-4B04-8878-31B36936D925}" type="presOf" srcId="{B2818A81-EF42-4C05-B2DF-F2D64D5076FC}" destId="{25AA701A-161F-4162-ADF6-82021CEE11A4}" srcOrd="0" destOrd="0" presId="urn:microsoft.com/office/officeart/2005/8/layout/pyramid2"/>
    <dgm:cxn modelId="{D2903841-6149-4D0B-9835-D6CF8EA2F569}" srcId="{AE114FD6-764E-4182-9E99-4614F65AAADC}" destId="{AEB07D16-85E7-412C-8409-47143679245E}" srcOrd="4" destOrd="0" parTransId="{FADAFC94-A9CA-4D6E-81F2-11FABECF0E55}" sibTransId="{54B40DB0-59CE-45C4-BE9F-0DCFE1C33313}"/>
    <dgm:cxn modelId="{108E7F81-6F4F-4816-A2FD-BC5E482A1827}" type="presOf" srcId="{D0CBC6D7-3AC3-4E40-8436-78E9F470FF4D}" destId="{7B7181DC-561F-43BB-B986-B72E46DDAFD3}" srcOrd="0" destOrd="0" presId="urn:microsoft.com/office/officeart/2005/8/layout/pyramid2"/>
    <dgm:cxn modelId="{74BD4A2D-1F89-4FBD-8AC3-C6E4476A09AD}" srcId="{AE114FD6-764E-4182-9E99-4614F65AAADC}" destId="{227F061E-7C87-46AC-8FA0-9A665EE387C8}" srcOrd="0" destOrd="0" parTransId="{46B1C24B-F7FA-46F6-B25B-AB52AA7950EF}" sibTransId="{92317EBE-0A48-40DB-92DC-737AAEC51DA5}"/>
    <dgm:cxn modelId="{0E17D32B-28A3-42DF-ADBC-C9122F660B0C}" type="presOf" srcId="{AE114FD6-764E-4182-9E99-4614F65AAADC}" destId="{28E51BE9-C530-4365-93BE-82C17987667E}" srcOrd="0" destOrd="0" presId="urn:microsoft.com/office/officeart/2005/8/layout/pyramid2"/>
    <dgm:cxn modelId="{FF526EC9-39E0-4865-B32D-4B9E2F60C79B}" type="presOf" srcId="{227F061E-7C87-46AC-8FA0-9A665EE387C8}" destId="{0BB0EC14-D32B-461E-A6E1-9FB474B43CFF}" srcOrd="0" destOrd="0" presId="urn:microsoft.com/office/officeart/2005/8/layout/pyramid2"/>
    <dgm:cxn modelId="{E8C645CE-76EA-4D31-9A39-3187D7B834C7}" type="presOf" srcId="{AEB07D16-85E7-412C-8409-47143679245E}" destId="{F86013E8-EFA9-4864-8B55-E2E0907FDBD5}" srcOrd="0" destOrd="0" presId="urn:microsoft.com/office/officeart/2005/8/layout/pyramid2"/>
    <dgm:cxn modelId="{DF96D004-F94D-472C-A38F-BDAEDB74FFA3}" srcId="{AE114FD6-764E-4182-9E99-4614F65AAADC}" destId="{D0CBC6D7-3AC3-4E40-8436-78E9F470FF4D}" srcOrd="1" destOrd="0" parTransId="{8DD8AC82-E253-468F-9B59-883DE9D2707D}" sibTransId="{0C949B84-21E9-42AB-9B55-577D76E9B120}"/>
    <dgm:cxn modelId="{D5C749E9-C403-4803-8118-BEF106AF165B}" type="presOf" srcId="{754A183E-3F91-4F6E-96C6-46C9ABC48797}" destId="{CD2E2887-2085-4C55-8C42-163A32FB6580}" srcOrd="0" destOrd="0" presId="urn:microsoft.com/office/officeart/2005/8/layout/pyramid2"/>
    <dgm:cxn modelId="{AFFE98C4-0410-4C9E-8CD9-4238B413CAAF}" type="presParOf" srcId="{28E51BE9-C530-4365-93BE-82C17987667E}" destId="{6D21777F-4DBE-43AB-AB5B-B0ADB897C0B4}" srcOrd="0" destOrd="0" presId="urn:microsoft.com/office/officeart/2005/8/layout/pyramid2"/>
    <dgm:cxn modelId="{3B674B5F-C122-408B-AFF5-2D252FDFFA7C}" type="presParOf" srcId="{28E51BE9-C530-4365-93BE-82C17987667E}" destId="{170646A2-3CCE-4A48-B24D-1CF2365540FB}" srcOrd="1" destOrd="0" presId="urn:microsoft.com/office/officeart/2005/8/layout/pyramid2"/>
    <dgm:cxn modelId="{65C436E9-3E27-4715-822B-88135DC71294}" type="presParOf" srcId="{170646A2-3CCE-4A48-B24D-1CF2365540FB}" destId="{0BB0EC14-D32B-461E-A6E1-9FB474B43CFF}" srcOrd="0" destOrd="0" presId="urn:microsoft.com/office/officeart/2005/8/layout/pyramid2"/>
    <dgm:cxn modelId="{3206BD5A-5E6C-4DEC-8376-AD8EC5291E70}" type="presParOf" srcId="{170646A2-3CCE-4A48-B24D-1CF2365540FB}" destId="{5A19794B-A4C4-4C87-9DA0-F29BE98859C8}" srcOrd="1" destOrd="0" presId="urn:microsoft.com/office/officeart/2005/8/layout/pyramid2"/>
    <dgm:cxn modelId="{B42F4C37-BF7E-4CF5-8255-9BF165FA8044}" type="presParOf" srcId="{170646A2-3CCE-4A48-B24D-1CF2365540FB}" destId="{7B7181DC-561F-43BB-B986-B72E46DDAFD3}" srcOrd="2" destOrd="0" presId="urn:microsoft.com/office/officeart/2005/8/layout/pyramid2"/>
    <dgm:cxn modelId="{0E3C5E2B-A6B0-42C0-9833-07E5C98D07A9}" type="presParOf" srcId="{170646A2-3CCE-4A48-B24D-1CF2365540FB}" destId="{C947E788-E668-4F58-94C4-72EC0F093363}" srcOrd="3" destOrd="0" presId="urn:microsoft.com/office/officeart/2005/8/layout/pyramid2"/>
    <dgm:cxn modelId="{D58AF733-A3E5-4B18-BB3D-CB447CCE091D}" type="presParOf" srcId="{170646A2-3CCE-4A48-B24D-1CF2365540FB}" destId="{25AA701A-161F-4162-ADF6-82021CEE11A4}" srcOrd="4" destOrd="0" presId="urn:microsoft.com/office/officeart/2005/8/layout/pyramid2"/>
    <dgm:cxn modelId="{A8F8115A-47C8-451C-B61B-679CE8C96DD5}" type="presParOf" srcId="{170646A2-3CCE-4A48-B24D-1CF2365540FB}" destId="{C2347B0D-2B3E-4C20-B98A-058ADC0AC129}" srcOrd="5" destOrd="0" presId="urn:microsoft.com/office/officeart/2005/8/layout/pyramid2"/>
    <dgm:cxn modelId="{EBEF0538-FDA0-4FE8-BEC9-628E73B250B8}" type="presParOf" srcId="{170646A2-3CCE-4A48-B24D-1CF2365540FB}" destId="{CD2E2887-2085-4C55-8C42-163A32FB6580}" srcOrd="6" destOrd="0" presId="urn:microsoft.com/office/officeart/2005/8/layout/pyramid2"/>
    <dgm:cxn modelId="{C54E785A-157E-4996-BC1C-DADA9B261250}" type="presParOf" srcId="{170646A2-3CCE-4A48-B24D-1CF2365540FB}" destId="{CD8065B3-EAF3-4212-BCBF-81D1B7CF1364}" srcOrd="7" destOrd="0" presId="urn:microsoft.com/office/officeart/2005/8/layout/pyramid2"/>
    <dgm:cxn modelId="{AEA5C8D9-2985-4448-A807-15F2BF0AE07E}" type="presParOf" srcId="{170646A2-3CCE-4A48-B24D-1CF2365540FB}" destId="{F86013E8-EFA9-4864-8B55-E2E0907FDBD5}" srcOrd="8" destOrd="0" presId="urn:microsoft.com/office/officeart/2005/8/layout/pyramid2"/>
    <dgm:cxn modelId="{C1FB65A1-CD76-48FB-B5A1-B33EE9B90E92}" type="presParOf" srcId="{170646A2-3CCE-4A48-B24D-1CF2365540FB}" destId="{5141AF99-44DA-45B2-8E8D-8F675443057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36DB4-7C9F-4EE0-A859-CA50E944E2A4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E2F1A55-16CA-499E-A328-BA137DBD53E6}">
      <dgm:prSet phldrT="[Text]"/>
      <dgm:spPr/>
      <dgm:t>
        <a:bodyPr/>
        <a:lstStyle/>
        <a:p>
          <a:r>
            <a:rPr lang="en-CA" dirty="0" smtClean="0"/>
            <a:t>Board of Directors / Owner</a:t>
          </a:r>
          <a:endParaRPr lang="en-CA" dirty="0"/>
        </a:p>
      </dgm:t>
    </dgm:pt>
    <dgm:pt modelId="{7BBA96AB-BBEB-4B34-A069-518EEE1D31DC}" type="parTrans" cxnId="{B75F5300-B885-4759-B685-E1C346DBC58A}">
      <dgm:prSet/>
      <dgm:spPr/>
      <dgm:t>
        <a:bodyPr/>
        <a:lstStyle/>
        <a:p>
          <a:endParaRPr lang="en-CA"/>
        </a:p>
      </dgm:t>
    </dgm:pt>
    <dgm:pt modelId="{7D68A0C2-3EA6-4BB7-B501-3F6635F8C80F}" type="sibTrans" cxnId="{B75F5300-B885-4759-B685-E1C346DBC58A}">
      <dgm:prSet/>
      <dgm:spPr/>
      <dgm:t>
        <a:bodyPr/>
        <a:lstStyle/>
        <a:p>
          <a:endParaRPr lang="en-CA"/>
        </a:p>
      </dgm:t>
    </dgm:pt>
    <dgm:pt modelId="{FBF1E7C6-E8DA-42AA-99C0-8CC2731ACF62}">
      <dgm:prSet phldrT="[Text]"/>
      <dgm:spPr/>
      <dgm:t>
        <a:bodyPr/>
        <a:lstStyle/>
        <a:p>
          <a:r>
            <a:rPr lang="en-CA" dirty="0" smtClean="0"/>
            <a:t>Is a safety governance framework in place?</a:t>
          </a:r>
          <a:endParaRPr lang="en-CA" dirty="0"/>
        </a:p>
      </dgm:t>
    </dgm:pt>
    <dgm:pt modelId="{4AB3F4DE-E575-4175-84F1-C4AE09392761}" type="parTrans" cxnId="{FF3037DA-E3B3-4A08-B9FD-8EA5A995C3BD}">
      <dgm:prSet/>
      <dgm:spPr/>
      <dgm:t>
        <a:bodyPr/>
        <a:lstStyle/>
        <a:p>
          <a:endParaRPr lang="en-CA"/>
        </a:p>
      </dgm:t>
    </dgm:pt>
    <dgm:pt modelId="{FAEB6E20-5C5D-4C07-A70B-0C8EA63312E5}" type="sibTrans" cxnId="{FF3037DA-E3B3-4A08-B9FD-8EA5A995C3BD}">
      <dgm:prSet/>
      <dgm:spPr/>
      <dgm:t>
        <a:bodyPr/>
        <a:lstStyle/>
        <a:p>
          <a:endParaRPr lang="en-CA"/>
        </a:p>
      </dgm:t>
    </dgm:pt>
    <dgm:pt modelId="{E67F4B2C-8F41-44AF-BD40-3796E18B2777}">
      <dgm:prSet phldrT="[Text]"/>
      <dgm:spPr/>
      <dgm:t>
        <a:bodyPr/>
        <a:lstStyle/>
        <a:p>
          <a:r>
            <a:rPr lang="en-CA" dirty="0" smtClean="0"/>
            <a:t>Is there a board committee charged with safety governance?</a:t>
          </a:r>
          <a:endParaRPr lang="en-CA" dirty="0"/>
        </a:p>
      </dgm:t>
    </dgm:pt>
    <dgm:pt modelId="{D709C9FD-EF13-40B3-8391-05A5BE942BB3}" type="parTrans" cxnId="{AEBD8E62-8E59-486B-9B44-8BD64BBB3D5E}">
      <dgm:prSet/>
      <dgm:spPr/>
      <dgm:t>
        <a:bodyPr/>
        <a:lstStyle/>
        <a:p>
          <a:endParaRPr lang="en-CA"/>
        </a:p>
      </dgm:t>
    </dgm:pt>
    <dgm:pt modelId="{E52419DF-13D5-4CB7-81E7-A57D1722E376}" type="sibTrans" cxnId="{AEBD8E62-8E59-486B-9B44-8BD64BBB3D5E}">
      <dgm:prSet/>
      <dgm:spPr/>
      <dgm:t>
        <a:bodyPr/>
        <a:lstStyle/>
        <a:p>
          <a:endParaRPr lang="en-CA"/>
        </a:p>
      </dgm:t>
    </dgm:pt>
    <dgm:pt modelId="{A30BB984-4B5B-42CB-92E1-A7CC777A60F5}">
      <dgm:prSet phldrT="[Text]"/>
      <dgm:spPr/>
      <dgm:t>
        <a:bodyPr/>
        <a:lstStyle/>
        <a:p>
          <a:r>
            <a:rPr lang="en-CA" dirty="0" smtClean="0"/>
            <a:t>Safety qualifications</a:t>
          </a:r>
          <a:endParaRPr lang="en-CA" dirty="0"/>
        </a:p>
      </dgm:t>
    </dgm:pt>
    <dgm:pt modelId="{D92D90E7-9224-460C-A821-422CA58E2886}" type="parTrans" cxnId="{27D2E963-B58F-48D6-B44F-D713C4DE32D5}">
      <dgm:prSet/>
      <dgm:spPr/>
      <dgm:t>
        <a:bodyPr/>
        <a:lstStyle/>
        <a:p>
          <a:endParaRPr lang="en-CA"/>
        </a:p>
      </dgm:t>
    </dgm:pt>
    <dgm:pt modelId="{8970D7E6-3934-413D-AD05-C52C3381FEE3}" type="sibTrans" cxnId="{27D2E963-B58F-48D6-B44F-D713C4DE32D5}">
      <dgm:prSet/>
      <dgm:spPr/>
      <dgm:t>
        <a:bodyPr/>
        <a:lstStyle/>
        <a:p>
          <a:endParaRPr lang="en-CA"/>
        </a:p>
      </dgm:t>
    </dgm:pt>
    <dgm:pt modelId="{653282A6-D855-48D6-8C56-20D85051A0CE}">
      <dgm:prSet phldrT="[Text]"/>
      <dgm:spPr/>
      <dgm:t>
        <a:bodyPr/>
        <a:lstStyle/>
        <a:p>
          <a:r>
            <a:rPr lang="en-CA" dirty="0" smtClean="0"/>
            <a:t>Is senior management held to account for safety?</a:t>
          </a:r>
          <a:endParaRPr lang="en-CA" dirty="0"/>
        </a:p>
      </dgm:t>
    </dgm:pt>
    <dgm:pt modelId="{9BA28C62-CF50-452E-B2DA-1052DCB3D2C7}" type="parTrans" cxnId="{85998D6A-9AD8-4F46-ACA0-C14465BFAF14}">
      <dgm:prSet/>
      <dgm:spPr/>
      <dgm:t>
        <a:bodyPr/>
        <a:lstStyle/>
        <a:p>
          <a:endParaRPr lang="en-CA"/>
        </a:p>
      </dgm:t>
    </dgm:pt>
    <dgm:pt modelId="{7123CAB7-FAA4-4FB3-999E-F23F19215107}" type="sibTrans" cxnId="{85998D6A-9AD8-4F46-ACA0-C14465BFAF14}">
      <dgm:prSet/>
      <dgm:spPr/>
      <dgm:t>
        <a:bodyPr/>
        <a:lstStyle/>
        <a:p>
          <a:endParaRPr lang="en-CA"/>
        </a:p>
      </dgm:t>
    </dgm:pt>
    <dgm:pt modelId="{6100B408-B90F-46BB-9B19-B07606BFFBE7}">
      <dgm:prSet phldrT="[Text]"/>
      <dgm:spPr/>
      <dgm:t>
        <a:bodyPr/>
        <a:lstStyle/>
        <a:p>
          <a:r>
            <a:rPr lang="en-CA" dirty="0" smtClean="0"/>
            <a:t>Shareholders / Investors / Financial Backers</a:t>
          </a:r>
          <a:endParaRPr lang="en-CA" dirty="0"/>
        </a:p>
      </dgm:t>
    </dgm:pt>
    <dgm:pt modelId="{6A210553-35BE-4495-AB66-C9AB59C629A7}" type="parTrans" cxnId="{9F14362E-D86C-4423-9671-8E2970CFB372}">
      <dgm:prSet/>
      <dgm:spPr/>
      <dgm:t>
        <a:bodyPr/>
        <a:lstStyle/>
        <a:p>
          <a:endParaRPr lang="en-US"/>
        </a:p>
      </dgm:t>
    </dgm:pt>
    <dgm:pt modelId="{40A13977-BE9C-4330-8243-4DDE4C6D5094}" type="sibTrans" cxnId="{9F14362E-D86C-4423-9671-8E2970CFB372}">
      <dgm:prSet/>
      <dgm:spPr/>
      <dgm:t>
        <a:bodyPr/>
        <a:lstStyle/>
        <a:p>
          <a:endParaRPr lang="en-US"/>
        </a:p>
      </dgm:t>
    </dgm:pt>
    <dgm:pt modelId="{B086D597-178E-4E08-8346-17B99EADF095}">
      <dgm:prSet phldrT="[Text]"/>
      <dgm:spPr/>
      <dgm:t>
        <a:bodyPr/>
        <a:lstStyle/>
        <a:p>
          <a:r>
            <a:rPr lang="en-CA" dirty="0" smtClean="0"/>
            <a:t>Is safety considered part of investment decision?</a:t>
          </a:r>
          <a:endParaRPr lang="en-CA" dirty="0"/>
        </a:p>
      </dgm:t>
    </dgm:pt>
    <dgm:pt modelId="{D5A8108F-CB7B-4CDA-8C16-9D60A6816254}" type="parTrans" cxnId="{5D5841E1-F6B5-42FC-B562-4C6F4463140A}">
      <dgm:prSet/>
      <dgm:spPr/>
      <dgm:t>
        <a:bodyPr/>
        <a:lstStyle/>
        <a:p>
          <a:endParaRPr lang="en-US"/>
        </a:p>
      </dgm:t>
    </dgm:pt>
    <dgm:pt modelId="{1A651CEF-9DCA-4567-82F0-4485A5074D36}" type="sibTrans" cxnId="{5D5841E1-F6B5-42FC-B562-4C6F4463140A}">
      <dgm:prSet/>
      <dgm:spPr/>
      <dgm:t>
        <a:bodyPr/>
        <a:lstStyle/>
        <a:p>
          <a:endParaRPr lang="en-US"/>
        </a:p>
      </dgm:t>
    </dgm:pt>
    <dgm:pt modelId="{312CA403-43DE-40C2-9CE7-FD19730BA36C}">
      <dgm:prSet phldrT="[Text]"/>
      <dgm:spPr/>
      <dgm:t>
        <a:bodyPr/>
        <a:lstStyle/>
        <a:p>
          <a:r>
            <a:rPr lang="en-CA" dirty="0" smtClean="0"/>
            <a:t>Is the board/owner held to account for safety?</a:t>
          </a:r>
          <a:endParaRPr lang="en-CA" dirty="0"/>
        </a:p>
      </dgm:t>
    </dgm:pt>
    <dgm:pt modelId="{F974A669-C487-4D7F-9B1B-0CFC5355672C}" type="parTrans" cxnId="{5809E60A-F211-412E-8043-AB998E8E2CBC}">
      <dgm:prSet/>
      <dgm:spPr/>
      <dgm:t>
        <a:bodyPr/>
        <a:lstStyle/>
        <a:p>
          <a:endParaRPr lang="en-US"/>
        </a:p>
      </dgm:t>
    </dgm:pt>
    <dgm:pt modelId="{3BCCB9E0-14C3-4494-8E3B-09F2F3E76C2A}" type="sibTrans" cxnId="{5809E60A-F211-412E-8043-AB998E8E2CBC}">
      <dgm:prSet/>
      <dgm:spPr/>
      <dgm:t>
        <a:bodyPr/>
        <a:lstStyle/>
        <a:p>
          <a:endParaRPr lang="en-US"/>
        </a:p>
      </dgm:t>
    </dgm:pt>
    <dgm:pt modelId="{A1D3CB9A-F35C-42AC-A8BE-03C0CCAACFDA}">
      <dgm:prSet phldrT="[Text]"/>
      <dgm:spPr/>
      <dgm:t>
        <a:bodyPr/>
        <a:lstStyle/>
        <a:p>
          <a:r>
            <a:rPr lang="en-CA" dirty="0" smtClean="0"/>
            <a:t>Senior Management</a:t>
          </a:r>
          <a:endParaRPr lang="en-CA" dirty="0"/>
        </a:p>
      </dgm:t>
    </dgm:pt>
    <dgm:pt modelId="{7355FC1A-D472-44CD-9B45-C7A000E20BF1}" type="parTrans" cxnId="{9B8FD316-1EA9-4455-96C3-291C43B0B730}">
      <dgm:prSet/>
      <dgm:spPr/>
      <dgm:t>
        <a:bodyPr/>
        <a:lstStyle/>
        <a:p>
          <a:endParaRPr lang="en-US"/>
        </a:p>
      </dgm:t>
    </dgm:pt>
    <dgm:pt modelId="{69B78571-8871-492D-867A-52717713EA4D}" type="sibTrans" cxnId="{9B8FD316-1EA9-4455-96C3-291C43B0B730}">
      <dgm:prSet/>
      <dgm:spPr/>
      <dgm:t>
        <a:bodyPr/>
        <a:lstStyle/>
        <a:p>
          <a:endParaRPr lang="en-US"/>
        </a:p>
      </dgm:t>
    </dgm:pt>
    <dgm:pt modelId="{2376F3B6-8780-4F1F-AA47-FC7D1D2DACDD}">
      <dgm:prSet phldrT="[Text]"/>
      <dgm:spPr/>
      <dgm:t>
        <a:bodyPr/>
        <a:lstStyle/>
        <a:p>
          <a:r>
            <a:rPr lang="en-CA" dirty="0" smtClean="0"/>
            <a:t>Safety  qualifications</a:t>
          </a:r>
          <a:endParaRPr lang="en-CA" dirty="0"/>
        </a:p>
      </dgm:t>
    </dgm:pt>
    <dgm:pt modelId="{112A91A5-B1A9-4BC6-8B38-89838C0E139B}" type="parTrans" cxnId="{54B0118A-602B-4C8B-91C6-5F0095451F94}">
      <dgm:prSet/>
      <dgm:spPr/>
      <dgm:t>
        <a:bodyPr/>
        <a:lstStyle/>
        <a:p>
          <a:endParaRPr lang="en-US"/>
        </a:p>
      </dgm:t>
    </dgm:pt>
    <dgm:pt modelId="{87D6D8A0-EBC3-4F1F-B90D-D62229435391}" type="sibTrans" cxnId="{54B0118A-602B-4C8B-91C6-5F0095451F94}">
      <dgm:prSet/>
      <dgm:spPr/>
      <dgm:t>
        <a:bodyPr/>
        <a:lstStyle/>
        <a:p>
          <a:endParaRPr lang="en-US"/>
        </a:p>
      </dgm:t>
    </dgm:pt>
    <dgm:pt modelId="{B35DF2FA-FB91-4E50-8856-58C3A3E210FA}">
      <dgm:prSet phldrT="[Text]"/>
      <dgm:spPr/>
      <dgm:t>
        <a:bodyPr/>
        <a:lstStyle/>
        <a:p>
          <a:r>
            <a:rPr lang="en-CA" dirty="0" smtClean="0"/>
            <a:t>Safety reporting to board/owner</a:t>
          </a:r>
          <a:endParaRPr lang="en-CA" dirty="0"/>
        </a:p>
      </dgm:t>
    </dgm:pt>
    <dgm:pt modelId="{645741E7-0918-4747-A2FB-0C53F702CF1A}" type="parTrans" cxnId="{3C6BEF76-8610-4189-BBCE-4BF957E7DC13}">
      <dgm:prSet/>
      <dgm:spPr/>
      <dgm:t>
        <a:bodyPr/>
        <a:lstStyle/>
        <a:p>
          <a:endParaRPr lang="en-US"/>
        </a:p>
      </dgm:t>
    </dgm:pt>
    <dgm:pt modelId="{B3069174-4673-4AA6-B0AF-6C7333F5C01F}" type="sibTrans" cxnId="{3C6BEF76-8610-4189-BBCE-4BF957E7DC13}">
      <dgm:prSet/>
      <dgm:spPr/>
      <dgm:t>
        <a:bodyPr/>
        <a:lstStyle/>
        <a:p>
          <a:endParaRPr lang="en-US"/>
        </a:p>
      </dgm:t>
    </dgm:pt>
    <dgm:pt modelId="{A5AF87D0-4A5C-4118-9B32-404B2B3D3978}">
      <dgm:prSet phldrT="[Text]"/>
      <dgm:spPr/>
      <dgm:t>
        <a:bodyPr/>
        <a:lstStyle/>
        <a:p>
          <a:r>
            <a:rPr lang="en-CA" dirty="0" smtClean="0"/>
            <a:t>Are </a:t>
          </a:r>
          <a:r>
            <a:rPr lang="en-CA" u="none" dirty="0" smtClean="0"/>
            <a:t>risks including safety risks being properly managed?</a:t>
          </a:r>
          <a:endParaRPr lang="en-CA" dirty="0"/>
        </a:p>
      </dgm:t>
    </dgm:pt>
    <dgm:pt modelId="{0F2DE6C0-EEF6-4432-99A5-BBEC022CF38E}" type="parTrans" cxnId="{98375E5C-A57D-4FFB-A7EF-0D9C8C7EAFA8}">
      <dgm:prSet/>
      <dgm:spPr/>
      <dgm:t>
        <a:bodyPr/>
        <a:lstStyle/>
        <a:p>
          <a:endParaRPr lang="en-US"/>
        </a:p>
      </dgm:t>
    </dgm:pt>
    <dgm:pt modelId="{D51C9CD9-ECC0-4F1B-B4DC-B8FB7E7CD2F2}" type="sibTrans" cxnId="{98375E5C-A57D-4FFB-A7EF-0D9C8C7EAFA8}">
      <dgm:prSet/>
      <dgm:spPr/>
      <dgm:t>
        <a:bodyPr/>
        <a:lstStyle/>
        <a:p>
          <a:endParaRPr lang="en-US"/>
        </a:p>
      </dgm:t>
    </dgm:pt>
    <dgm:pt modelId="{29ABF330-657D-4B03-A579-AA31E9798246}">
      <dgm:prSet phldrT="[Text]"/>
      <dgm:spPr/>
      <dgm:t>
        <a:bodyPr/>
        <a:lstStyle/>
        <a:p>
          <a:r>
            <a:rPr lang="en-CA" dirty="0" smtClean="0"/>
            <a:t>Allocation of resources </a:t>
          </a:r>
        </a:p>
      </dgm:t>
    </dgm:pt>
    <dgm:pt modelId="{EA752A78-80E7-48EC-9C5E-FF53678AD948}" type="parTrans" cxnId="{F90CA2EF-4655-45E6-B440-79D6A736393A}">
      <dgm:prSet/>
      <dgm:spPr/>
      <dgm:t>
        <a:bodyPr/>
        <a:lstStyle/>
        <a:p>
          <a:endParaRPr lang="en-US"/>
        </a:p>
      </dgm:t>
    </dgm:pt>
    <dgm:pt modelId="{D04684C7-CF3B-4394-829A-BCDDB9111F2A}" type="sibTrans" cxnId="{F90CA2EF-4655-45E6-B440-79D6A736393A}">
      <dgm:prSet/>
      <dgm:spPr/>
      <dgm:t>
        <a:bodyPr/>
        <a:lstStyle/>
        <a:p>
          <a:endParaRPr lang="en-US"/>
        </a:p>
      </dgm:t>
    </dgm:pt>
    <dgm:pt modelId="{3F6CEC91-E89E-45DA-9E0A-DCBE179F8544}">
      <dgm:prSet phldrT="[Text]"/>
      <dgm:spPr/>
      <dgm:t>
        <a:bodyPr/>
        <a:lstStyle/>
        <a:p>
          <a:r>
            <a:rPr lang="en-CA" dirty="0" smtClean="0"/>
            <a:t>Priority setting</a:t>
          </a:r>
        </a:p>
      </dgm:t>
    </dgm:pt>
    <dgm:pt modelId="{74842C2D-3D28-4B83-B3AE-F1149A30F293}" type="parTrans" cxnId="{64B95F00-18A4-4416-8FDF-3AAB33CC91E5}">
      <dgm:prSet/>
      <dgm:spPr/>
      <dgm:t>
        <a:bodyPr/>
        <a:lstStyle/>
        <a:p>
          <a:endParaRPr lang="en-US"/>
        </a:p>
      </dgm:t>
    </dgm:pt>
    <dgm:pt modelId="{80ACA8EB-4C10-48D1-8710-6201B0AC22B0}" type="sibTrans" cxnId="{64B95F00-18A4-4416-8FDF-3AAB33CC91E5}">
      <dgm:prSet/>
      <dgm:spPr/>
      <dgm:t>
        <a:bodyPr/>
        <a:lstStyle/>
        <a:p>
          <a:endParaRPr lang="en-US"/>
        </a:p>
      </dgm:t>
    </dgm:pt>
    <dgm:pt modelId="{DA276BF3-9E78-480E-9923-FC3E366AFA35}" type="pres">
      <dgm:prSet presAssocID="{1AC36DB4-7C9F-4EE0-A859-CA50E944E2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8E46CE-C93C-4131-BF42-EB6208229964}" type="pres">
      <dgm:prSet presAssocID="{6100B408-B90F-46BB-9B19-B07606BFFBE7}" presName="composite" presStyleCnt="0"/>
      <dgm:spPr/>
    </dgm:pt>
    <dgm:pt modelId="{CA8DFA84-63C6-45E6-BF92-764A3027EABF}" type="pres">
      <dgm:prSet presAssocID="{6100B408-B90F-46BB-9B19-B07606BFFBE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9FEB-F996-4956-A839-7318AB5DF542}" type="pres">
      <dgm:prSet presAssocID="{6100B408-B90F-46BB-9B19-B07606BFFBE7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D226A-089D-42F1-90C8-D7D8EEF8452B}" type="pres">
      <dgm:prSet presAssocID="{40A13977-BE9C-4330-8243-4DDE4C6D5094}" presName="space" presStyleCnt="0"/>
      <dgm:spPr/>
    </dgm:pt>
    <dgm:pt modelId="{2B49C8C1-0C50-4A5C-BE1A-AD0571E964F3}" type="pres">
      <dgm:prSet presAssocID="{6E2F1A55-16CA-499E-A328-BA137DBD53E6}" presName="composite" presStyleCnt="0"/>
      <dgm:spPr/>
    </dgm:pt>
    <dgm:pt modelId="{92230AE8-BFA2-4EF1-B5B1-9BB404BD1406}" type="pres">
      <dgm:prSet presAssocID="{6E2F1A55-16CA-499E-A328-BA137DBD53E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2B21F-4100-4A41-9AAD-66D65B7EC969}" type="pres">
      <dgm:prSet presAssocID="{6E2F1A55-16CA-499E-A328-BA137DBD53E6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B470F-0E2A-4E0A-B4ED-1B89FDC4AAB1}" type="pres">
      <dgm:prSet presAssocID="{7D68A0C2-3EA6-4BB7-B501-3F6635F8C80F}" presName="space" presStyleCnt="0"/>
      <dgm:spPr/>
    </dgm:pt>
    <dgm:pt modelId="{05A6DB2F-96E5-4353-A11F-F24004D647F2}" type="pres">
      <dgm:prSet presAssocID="{A1D3CB9A-F35C-42AC-A8BE-03C0CCAACFDA}" presName="composite" presStyleCnt="0"/>
      <dgm:spPr/>
    </dgm:pt>
    <dgm:pt modelId="{69A226DA-45EC-4FF0-925E-CC61F363E902}" type="pres">
      <dgm:prSet presAssocID="{A1D3CB9A-F35C-42AC-A8BE-03C0CCAACFDA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3CC93-4549-4C72-900F-D919912E0343}" type="pres">
      <dgm:prSet presAssocID="{A1D3CB9A-F35C-42AC-A8BE-03C0CCAACFDA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9E60A-F211-412E-8043-AB998E8E2CBC}" srcId="{6100B408-B90F-46BB-9B19-B07606BFFBE7}" destId="{312CA403-43DE-40C2-9CE7-FD19730BA36C}" srcOrd="1" destOrd="0" parTransId="{F974A669-C487-4D7F-9B1B-0CFC5355672C}" sibTransId="{3BCCB9E0-14C3-4494-8E3B-09F2F3E76C2A}"/>
    <dgm:cxn modelId="{39037F61-299F-4A7E-A9EE-B41F0DE61327}" type="presOf" srcId="{29ABF330-657D-4B03-A579-AA31E9798246}" destId="{C113CC93-4549-4C72-900F-D919912E0343}" srcOrd="0" destOrd="3" presId="urn:microsoft.com/office/officeart/2005/8/layout/chevron1"/>
    <dgm:cxn modelId="{DE25BCF4-FADD-4EB2-81CA-CA1AF3F40FA1}" type="presOf" srcId="{A5AF87D0-4A5C-4118-9B32-404B2B3D3978}" destId="{C113CC93-4549-4C72-900F-D919912E0343}" srcOrd="0" destOrd="2" presId="urn:microsoft.com/office/officeart/2005/8/layout/chevron1"/>
    <dgm:cxn modelId="{5D5841E1-F6B5-42FC-B562-4C6F4463140A}" srcId="{6100B408-B90F-46BB-9B19-B07606BFFBE7}" destId="{B086D597-178E-4E08-8346-17B99EADF095}" srcOrd="0" destOrd="0" parTransId="{D5A8108F-CB7B-4CDA-8C16-9D60A6816254}" sibTransId="{1A651CEF-9DCA-4567-82F0-4485A5074D36}"/>
    <dgm:cxn modelId="{54B0118A-602B-4C8B-91C6-5F0095451F94}" srcId="{A1D3CB9A-F35C-42AC-A8BE-03C0CCAACFDA}" destId="{2376F3B6-8780-4F1F-AA47-FC7D1D2DACDD}" srcOrd="0" destOrd="0" parTransId="{112A91A5-B1A9-4BC6-8B38-89838C0E139B}" sibTransId="{87D6D8A0-EBC3-4F1F-B90D-D62229435391}"/>
    <dgm:cxn modelId="{705343BD-C835-42D0-9589-0E72771C9CC9}" type="presOf" srcId="{A1D3CB9A-F35C-42AC-A8BE-03C0CCAACFDA}" destId="{69A226DA-45EC-4FF0-925E-CC61F363E902}" srcOrd="0" destOrd="0" presId="urn:microsoft.com/office/officeart/2005/8/layout/chevron1"/>
    <dgm:cxn modelId="{9B8FD316-1EA9-4455-96C3-291C43B0B730}" srcId="{1AC36DB4-7C9F-4EE0-A859-CA50E944E2A4}" destId="{A1D3CB9A-F35C-42AC-A8BE-03C0CCAACFDA}" srcOrd="2" destOrd="0" parTransId="{7355FC1A-D472-44CD-9B45-C7A000E20BF1}" sibTransId="{69B78571-8871-492D-867A-52717713EA4D}"/>
    <dgm:cxn modelId="{64B95F00-18A4-4416-8FDF-3AAB33CC91E5}" srcId="{A1D3CB9A-F35C-42AC-A8BE-03C0CCAACFDA}" destId="{3F6CEC91-E89E-45DA-9E0A-DCBE179F8544}" srcOrd="4" destOrd="0" parTransId="{74842C2D-3D28-4B83-B3AE-F1149A30F293}" sibTransId="{80ACA8EB-4C10-48D1-8710-6201B0AC22B0}"/>
    <dgm:cxn modelId="{F2743DE2-E0CA-46A1-ADB4-69EE3169BCCF}" type="presOf" srcId="{6E2F1A55-16CA-499E-A328-BA137DBD53E6}" destId="{92230AE8-BFA2-4EF1-B5B1-9BB404BD1406}" srcOrd="0" destOrd="0" presId="urn:microsoft.com/office/officeart/2005/8/layout/chevron1"/>
    <dgm:cxn modelId="{96743F10-BC79-45EE-BEE5-F697A62E351B}" type="presOf" srcId="{B35DF2FA-FB91-4E50-8856-58C3A3E210FA}" destId="{C113CC93-4549-4C72-900F-D919912E0343}" srcOrd="0" destOrd="1" presId="urn:microsoft.com/office/officeart/2005/8/layout/chevron1"/>
    <dgm:cxn modelId="{EBCA9E71-3084-4A47-9DE8-2B3E68D1628D}" type="presOf" srcId="{3F6CEC91-E89E-45DA-9E0A-DCBE179F8544}" destId="{C113CC93-4549-4C72-900F-D919912E0343}" srcOrd="0" destOrd="4" presId="urn:microsoft.com/office/officeart/2005/8/layout/chevron1"/>
    <dgm:cxn modelId="{6291D807-A9A8-47A8-B215-E3AB848B7BBA}" type="presOf" srcId="{6100B408-B90F-46BB-9B19-B07606BFFBE7}" destId="{CA8DFA84-63C6-45E6-BF92-764A3027EABF}" srcOrd="0" destOrd="0" presId="urn:microsoft.com/office/officeart/2005/8/layout/chevron1"/>
    <dgm:cxn modelId="{85998D6A-9AD8-4F46-ACA0-C14465BFAF14}" srcId="{6E2F1A55-16CA-499E-A328-BA137DBD53E6}" destId="{653282A6-D855-48D6-8C56-20D85051A0CE}" srcOrd="3" destOrd="0" parTransId="{9BA28C62-CF50-452E-B2DA-1052DCB3D2C7}" sibTransId="{7123CAB7-FAA4-4FB3-999E-F23F19215107}"/>
    <dgm:cxn modelId="{3C6BEF76-8610-4189-BBCE-4BF957E7DC13}" srcId="{A1D3CB9A-F35C-42AC-A8BE-03C0CCAACFDA}" destId="{B35DF2FA-FB91-4E50-8856-58C3A3E210FA}" srcOrd="1" destOrd="0" parTransId="{645741E7-0918-4747-A2FB-0C53F702CF1A}" sibTransId="{B3069174-4673-4AA6-B0AF-6C7333F5C01F}"/>
    <dgm:cxn modelId="{B11EDC78-13C8-453F-AE6E-E55752233A17}" type="presOf" srcId="{312CA403-43DE-40C2-9CE7-FD19730BA36C}" destId="{51BD9FEB-F996-4956-A839-7318AB5DF542}" srcOrd="0" destOrd="1" presId="urn:microsoft.com/office/officeart/2005/8/layout/chevron1"/>
    <dgm:cxn modelId="{F32D1162-0A6D-420F-AA7A-5D3D3F49C1F9}" type="presOf" srcId="{E67F4B2C-8F41-44AF-BD40-3796E18B2777}" destId="{2972B21F-4100-4A41-9AAD-66D65B7EC969}" srcOrd="0" destOrd="1" presId="urn:microsoft.com/office/officeart/2005/8/layout/chevron1"/>
    <dgm:cxn modelId="{FF3037DA-E3B3-4A08-B9FD-8EA5A995C3BD}" srcId="{6E2F1A55-16CA-499E-A328-BA137DBD53E6}" destId="{FBF1E7C6-E8DA-42AA-99C0-8CC2731ACF62}" srcOrd="0" destOrd="0" parTransId="{4AB3F4DE-E575-4175-84F1-C4AE09392761}" sibTransId="{FAEB6E20-5C5D-4C07-A70B-0C8EA63312E5}"/>
    <dgm:cxn modelId="{98375E5C-A57D-4FFB-A7EF-0D9C8C7EAFA8}" srcId="{A1D3CB9A-F35C-42AC-A8BE-03C0CCAACFDA}" destId="{A5AF87D0-4A5C-4118-9B32-404B2B3D3978}" srcOrd="2" destOrd="0" parTransId="{0F2DE6C0-EEF6-4432-99A5-BBEC022CF38E}" sibTransId="{D51C9CD9-ECC0-4F1B-B4DC-B8FB7E7CD2F2}"/>
    <dgm:cxn modelId="{5A57BAAA-5085-416B-A0C7-E4A9B3AB400B}" type="presOf" srcId="{2376F3B6-8780-4F1F-AA47-FC7D1D2DACDD}" destId="{C113CC93-4549-4C72-900F-D919912E0343}" srcOrd="0" destOrd="0" presId="urn:microsoft.com/office/officeart/2005/8/layout/chevron1"/>
    <dgm:cxn modelId="{E0AB8FDB-42E1-44D1-848D-40BCE968D178}" type="presOf" srcId="{1AC36DB4-7C9F-4EE0-A859-CA50E944E2A4}" destId="{DA276BF3-9E78-480E-9923-FC3E366AFA35}" srcOrd="0" destOrd="0" presId="urn:microsoft.com/office/officeart/2005/8/layout/chevron1"/>
    <dgm:cxn modelId="{27D2E963-B58F-48D6-B44F-D713C4DE32D5}" srcId="{6E2F1A55-16CA-499E-A328-BA137DBD53E6}" destId="{A30BB984-4B5B-42CB-92E1-A7CC777A60F5}" srcOrd="2" destOrd="0" parTransId="{D92D90E7-9224-460C-A821-422CA58E2886}" sibTransId="{8970D7E6-3934-413D-AD05-C52C3381FEE3}"/>
    <dgm:cxn modelId="{CBA76952-AB62-450F-9778-DC4055436E1E}" type="presOf" srcId="{653282A6-D855-48D6-8C56-20D85051A0CE}" destId="{2972B21F-4100-4A41-9AAD-66D65B7EC969}" srcOrd="0" destOrd="3" presId="urn:microsoft.com/office/officeart/2005/8/layout/chevron1"/>
    <dgm:cxn modelId="{F9832BD5-45B9-4C38-98D5-0C576625D9B7}" type="presOf" srcId="{FBF1E7C6-E8DA-42AA-99C0-8CC2731ACF62}" destId="{2972B21F-4100-4A41-9AAD-66D65B7EC969}" srcOrd="0" destOrd="0" presId="urn:microsoft.com/office/officeart/2005/8/layout/chevron1"/>
    <dgm:cxn modelId="{F90CA2EF-4655-45E6-B440-79D6A736393A}" srcId="{A1D3CB9A-F35C-42AC-A8BE-03C0CCAACFDA}" destId="{29ABF330-657D-4B03-A579-AA31E9798246}" srcOrd="3" destOrd="0" parTransId="{EA752A78-80E7-48EC-9C5E-FF53678AD948}" sibTransId="{D04684C7-CF3B-4394-829A-BCDDB9111F2A}"/>
    <dgm:cxn modelId="{9F14362E-D86C-4423-9671-8E2970CFB372}" srcId="{1AC36DB4-7C9F-4EE0-A859-CA50E944E2A4}" destId="{6100B408-B90F-46BB-9B19-B07606BFFBE7}" srcOrd="0" destOrd="0" parTransId="{6A210553-35BE-4495-AB66-C9AB59C629A7}" sibTransId="{40A13977-BE9C-4330-8243-4DDE4C6D5094}"/>
    <dgm:cxn modelId="{2D2CE11A-129D-4FC8-A770-AD65711A2E4B}" type="presOf" srcId="{B086D597-178E-4E08-8346-17B99EADF095}" destId="{51BD9FEB-F996-4956-A839-7318AB5DF542}" srcOrd="0" destOrd="0" presId="urn:microsoft.com/office/officeart/2005/8/layout/chevron1"/>
    <dgm:cxn modelId="{BED12290-0F24-453E-B99F-675CC9B9CA1C}" type="presOf" srcId="{A30BB984-4B5B-42CB-92E1-A7CC777A60F5}" destId="{2972B21F-4100-4A41-9AAD-66D65B7EC969}" srcOrd="0" destOrd="2" presId="urn:microsoft.com/office/officeart/2005/8/layout/chevron1"/>
    <dgm:cxn modelId="{AEBD8E62-8E59-486B-9B44-8BD64BBB3D5E}" srcId="{6E2F1A55-16CA-499E-A328-BA137DBD53E6}" destId="{E67F4B2C-8F41-44AF-BD40-3796E18B2777}" srcOrd="1" destOrd="0" parTransId="{D709C9FD-EF13-40B3-8391-05A5BE942BB3}" sibTransId="{E52419DF-13D5-4CB7-81E7-A57D1722E376}"/>
    <dgm:cxn modelId="{B75F5300-B885-4759-B685-E1C346DBC58A}" srcId="{1AC36DB4-7C9F-4EE0-A859-CA50E944E2A4}" destId="{6E2F1A55-16CA-499E-A328-BA137DBD53E6}" srcOrd="1" destOrd="0" parTransId="{7BBA96AB-BBEB-4B34-A069-518EEE1D31DC}" sibTransId="{7D68A0C2-3EA6-4BB7-B501-3F6635F8C80F}"/>
    <dgm:cxn modelId="{9FA3D8A5-B530-4AE8-B3F2-1126F1808911}" type="presParOf" srcId="{DA276BF3-9E78-480E-9923-FC3E366AFA35}" destId="{738E46CE-C93C-4131-BF42-EB6208229964}" srcOrd="0" destOrd="0" presId="urn:microsoft.com/office/officeart/2005/8/layout/chevron1"/>
    <dgm:cxn modelId="{1530FD55-8B89-49EB-A020-0A24BCE9B20E}" type="presParOf" srcId="{738E46CE-C93C-4131-BF42-EB6208229964}" destId="{CA8DFA84-63C6-45E6-BF92-764A3027EABF}" srcOrd="0" destOrd="0" presId="urn:microsoft.com/office/officeart/2005/8/layout/chevron1"/>
    <dgm:cxn modelId="{63407CB6-A799-40F5-B87F-6B61E1522350}" type="presParOf" srcId="{738E46CE-C93C-4131-BF42-EB6208229964}" destId="{51BD9FEB-F996-4956-A839-7318AB5DF542}" srcOrd="1" destOrd="0" presId="urn:microsoft.com/office/officeart/2005/8/layout/chevron1"/>
    <dgm:cxn modelId="{434E8327-983F-411E-8B4D-C35770A61B46}" type="presParOf" srcId="{DA276BF3-9E78-480E-9923-FC3E366AFA35}" destId="{EEED226A-089D-42F1-90C8-D7D8EEF8452B}" srcOrd="1" destOrd="0" presId="urn:microsoft.com/office/officeart/2005/8/layout/chevron1"/>
    <dgm:cxn modelId="{6847E63B-0077-4FEC-B2EB-3BFB719578CF}" type="presParOf" srcId="{DA276BF3-9E78-480E-9923-FC3E366AFA35}" destId="{2B49C8C1-0C50-4A5C-BE1A-AD0571E964F3}" srcOrd="2" destOrd="0" presId="urn:microsoft.com/office/officeart/2005/8/layout/chevron1"/>
    <dgm:cxn modelId="{9F50655E-BB05-493F-85DF-5F6C89B6CFAC}" type="presParOf" srcId="{2B49C8C1-0C50-4A5C-BE1A-AD0571E964F3}" destId="{92230AE8-BFA2-4EF1-B5B1-9BB404BD1406}" srcOrd="0" destOrd="0" presId="urn:microsoft.com/office/officeart/2005/8/layout/chevron1"/>
    <dgm:cxn modelId="{DD8F274F-46CC-4594-93EE-766FA4E19F0E}" type="presParOf" srcId="{2B49C8C1-0C50-4A5C-BE1A-AD0571E964F3}" destId="{2972B21F-4100-4A41-9AAD-66D65B7EC969}" srcOrd="1" destOrd="0" presId="urn:microsoft.com/office/officeart/2005/8/layout/chevron1"/>
    <dgm:cxn modelId="{871DC6F2-D61D-481B-94C3-485DA1CC7379}" type="presParOf" srcId="{DA276BF3-9E78-480E-9923-FC3E366AFA35}" destId="{B7EB470F-0E2A-4E0A-B4ED-1B89FDC4AAB1}" srcOrd="3" destOrd="0" presId="urn:microsoft.com/office/officeart/2005/8/layout/chevron1"/>
    <dgm:cxn modelId="{E48E9697-A475-4CBD-BF2B-AF63DB3FBE0E}" type="presParOf" srcId="{DA276BF3-9E78-480E-9923-FC3E366AFA35}" destId="{05A6DB2F-96E5-4353-A11F-F24004D647F2}" srcOrd="4" destOrd="0" presId="urn:microsoft.com/office/officeart/2005/8/layout/chevron1"/>
    <dgm:cxn modelId="{53CA685D-9B51-4C44-9766-B730AC72ADAC}" type="presParOf" srcId="{05A6DB2F-96E5-4353-A11F-F24004D647F2}" destId="{69A226DA-45EC-4FF0-925E-CC61F363E902}" srcOrd="0" destOrd="0" presId="urn:microsoft.com/office/officeart/2005/8/layout/chevron1"/>
    <dgm:cxn modelId="{A9710596-285B-4627-B873-E24D4B81A526}" type="presParOf" srcId="{05A6DB2F-96E5-4353-A11F-F24004D647F2}" destId="{C113CC93-4549-4C72-900F-D919912E034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36DB4-7C9F-4EE0-A859-CA50E944E2A4}" type="doc">
      <dgm:prSet loTypeId="urn:microsoft.com/office/officeart/2005/8/layout/vList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6BD19A4-0F82-4849-8070-2D9DA369A362}">
      <dgm:prSet phldrT="[Text]" custT="1"/>
      <dgm:spPr/>
      <dgm:t>
        <a:bodyPr/>
        <a:lstStyle/>
        <a:p>
          <a:r>
            <a:rPr lang="en-CA" sz="2000" b="1" dirty="0" smtClean="0"/>
            <a:t>Customers</a:t>
          </a:r>
          <a:endParaRPr lang="en-CA" sz="2000" b="1" dirty="0"/>
        </a:p>
      </dgm:t>
    </dgm:pt>
    <dgm:pt modelId="{B8F3CB47-397C-402A-863D-B46D34DAF375}" type="parTrans" cxnId="{89C48081-178D-4762-9CBF-B5B860962626}">
      <dgm:prSet/>
      <dgm:spPr/>
      <dgm:t>
        <a:bodyPr/>
        <a:lstStyle/>
        <a:p>
          <a:endParaRPr lang="en-CA"/>
        </a:p>
      </dgm:t>
    </dgm:pt>
    <dgm:pt modelId="{4231F83A-122D-4490-A0BD-3F4B391CFBA9}" type="sibTrans" cxnId="{89C48081-178D-4762-9CBF-B5B860962626}">
      <dgm:prSet/>
      <dgm:spPr/>
      <dgm:t>
        <a:bodyPr/>
        <a:lstStyle/>
        <a:p>
          <a:endParaRPr lang="en-CA"/>
        </a:p>
      </dgm:t>
    </dgm:pt>
    <dgm:pt modelId="{9A87327A-BC66-4A7A-A0FE-C4BA85071C8C}">
      <dgm:prSet phldrT="[Text]"/>
      <dgm:spPr/>
      <dgm:t>
        <a:bodyPr/>
        <a:lstStyle/>
        <a:p>
          <a:r>
            <a:rPr lang="en-CA" dirty="0" smtClean="0"/>
            <a:t>Do customers consider safety in choosing aviation suppliers?</a:t>
          </a:r>
          <a:endParaRPr lang="en-CA" dirty="0"/>
        </a:p>
      </dgm:t>
    </dgm:pt>
    <dgm:pt modelId="{9834ACC5-8DEB-4688-92D8-661186F28A58}" type="parTrans" cxnId="{7BEDA7D0-D942-46E3-8D3B-7BFCADCA98DD}">
      <dgm:prSet/>
      <dgm:spPr/>
      <dgm:t>
        <a:bodyPr/>
        <a:lstStyle/>
        <a:p>
          <a:endParaRPr lang="en-CA"/>
        </a:p>
      </dgm:t>
    </dgm:pt>
    <dgm:pt modelId="{0E64B8EF-A2C9-4087-815C-FFD124C15E3C}" type="sibTrans" cxnId="{7BEDA7D0-D942-46E3-8D3B-7BFCADCA98DD}">
      <dgm:prSet/>
      <dgm:spPr/>
      <dgm:t>
        <a:bodyPr/>
        <a:lstStyle/>
        <a:p>
          <a:endParaRPr lang="en-CA"/>
        </a:p>
      </dgm:t>
    </dgm:pt>
    <dgm:pt modelId="{CB70A07B-2852-47BA-8A47-EFE953D6B6CA}">
      <dgm:prSet phldrT="[Text]"/>
      <dgm:spPr/>
      <dgm:t>
        <a:bodyPr/>
        <a:lstStyle/>
        <a:p>
          <a:r>
            <a:rPr lang="en-CA" dirty="0" smtClean="0"/>
            <a:t>Do customers monitor safety of suppliers on an ongoing basis? Is it effective?</a:t>
          </a:r>
          <a:endParaRPr lang="en-CA" dirty="0"/>
        </a:p>
      </dgm:t>
    </dgm:pt>
    <dgm:pt modelId="{DD6ECD05-98D5-4F7B-95C0-1A6F0B0A4A59}" type="parTrans" cxnId="{7EDC2E36-09E7-4E6E-B0D7-149CD0BE3255}">
      <dgm:prSet/>
      <dgm:spPr/>
      <dgm:t>
        <a:bodyPr/>
        <a:lstStyle/>
        <a:p>
          <a:endParaRPr lang="en-CA"/>
        </a:p>
      </dgm:t>
    </dgm:pt>
    <dgm:pt modelId="{A413B76D-A12F-426A-847F-7979EDB51150}" type="sibTrans" cxnId="{7EDC2E36-09E7-4E6E-B0D7-149CD0BE3255}">
      <dgm:prSet/>
      <dgm:spPr/>
      <dgm:t>
        <a:bodyPr/>
        <a:lstStyle/>
        <a:p>
          <a:endParaRPr lang="en-CA"/>
        </a:p>
      </dgm:t>
    </dgm:pt>
    <dgm:pt modelId="{74B5B42C-7C1D-436A-BEA3-A8D542595F12}">
      <dgm:prSet phldrT="[Text]"/>
      <dgm:spPr/>
      <dgm:t>
        <a:bodyPr/>
        <a:lstStyle/>
        <a:p>
          <a:r>
            <a:rPr lang="en-CA" sz="900" dirty="0" smtClean="0"/>
            <a:t>To what extent do insurers influence safety action?</a:t>
          </a:r>
          <a:endParaRPr lang="en-CA" sz="900" dirty="0"/>
        </a:p>
      </dgm:t>
    </dgm:pt>
    <dgm:pt modelId="{BF9A3647-F350-440A-BBA2-7ACE2A0E8EF0}" type="parTrans" cxnId="{31B588E1-0505-4E18-91B5-B36E15117B1E}">
      <dgm:prSet/>
      <dgm:spPr/>
      <dgm:t>
        <a:bodyPr/>
        <a:lstStyle/>
        <a:p>
          <a:endParaRPr lang="en-CA"/>
        </a:p>
      </dgm:t>
    </dgm:pt>
    <dgm:pt modelId="{04DC87C0-F47B-4CB2-BF58-AEC1DC4C25EC}" type="sibTrans" cxnId="{31B588E1-0505-4E18-91B5-B36E15117B1E}">
      <dgm:prSet/>
      <dgm:spPr/>
      <dgm:t>
        <a:bodyPr/>
        <a:lstStyle/>
        <a:p>
          <a:endParaRPr lang="en-CA"/>
        </a:p>
      </dgm:t>
    </dgm:pt>
    <dgm:pt modelId="{77C4CBD8-7718-4827-922D-5F4D676162A3}">
      <dgm:prSet phldrT="[Text]" custT="1"/>
      <dgm:spPr/>
      <dgm:t>
        <a:bodyPr/>
        <a:lstStyle/>
        <a:p>
          <a:r>
            <a:rPr lang="en-CA" sz="2000" b="1" dirty="0" smtClean="0"/>
            <a:t>Accident Investigations</a:t>
          </a:r>
          <a:endParaRPr lang="en-CA" sz="2000" b="1" dirty="0"/>
        </a:p>
      </dgm:t>
    </dgm:pt>
    <dgm:pt modelId="{EB621CBC-78A6-4C1C-826B-D90FD61FBC60}" type="parTrans" cxnId="{5FABCCF7-6B53-45F3-948C-0DE685E4EB06}">
      <dgm:prSet/>
      <dgm:spPr/>
      <dgm:t>
        <a:bodyPr/>
        <a:lstStyle/>
        <a:p>
          <a:endParaRPr lang="en-US"/>
        </a:p>
      </dgm:t>
    </dgm:pt>
    <dgm:pt modelId="{21D30A55-1EB4-423F-977E-79205F86B001}" type="sibTrans" cxnId="{5FABCCF7-6B53-45F3-948C-0DE685E4EB06}">
      <dgm:prSet/>
      <dgm:spPr/>
      <dgm:t>
        <a:bodyPr/>
        <a:lstStyle/>
        <a:p>
          <a:endParaRPr lang="en-US"/>
        </a:p>
      </dgm:t>
    </dgm:pt>
    <dgm:pt modelId="{C4E08D51-AF30-43A6-A5E8-EB2AD1E3D684}">
      <dgm:prSet phldrT="[Text]"/>
      <dgm:spPr/>
      <dgm:t>
        <a:bodyPr/>
        <a:lstStyle/>
        <a:p>
          <a:r>
            <a:rPr lang="en-CA" sz="1200" dirty="0" smtClean="0"/>
            <a:t>Do organizations learn from accident investigations reports?</a:t>
          </a:r>
          <a:endParaRPr lang="en-CA" sz="1200" dirty="0"/>
        </a:p>
      </dgm:t>
    </dgm:pt>
    <dgm:pt modelId="{E1F7AFF2-9FE4-4D1B-8050-7F26742E7327}" type="parTrans" cxnId="{26B12787-E52F-41B9-B7D8-5B1212FA9736}">
      <dgm:prSet/>
      <dgm:spPr/>
      <dgm:t>
        <a:bodyPr/>
        <a:lstStyle/>
        <a:p>
          <a:endParaRPr lang="en-US"/>
        </a:p>
      </dgm:t>
    </dgm:pt>
    <dgm:pt modelId="{C2736309-5BCF-4570-974B-17AB234B29E0}" type="sibTrans" cxnId="{26B12787-E52F-41B9-B7D8-5B1212FA9736}">
      <dgm:prSet/>
      <dgm:spPr/>
      <dgm:t>
        <a:bodyPr/>
        <a:lstStyle/>
        <a:p>
          <a:endParaRPr lang="en-US"/>
        </a:p>
      </dgm:t>
    </dgm:pt>
    <dgm:pt modelId="{0C3B7724-386B-4D9C-8C99-C57D5816C58F}">
      <dgm:prSet phldrT="[Text]"/>
      <dgm:spPr/>
      <dgm:t>
        <a:bodyPr/>
        <a:lstStyle/>
        <a:p>
          <a:r>
            <a:rPr lang="en-CA" sz="1200" dirty="0" smtClean="0"/>
            <a:t>What drives an organization to make safety changes as a result of an accident?  </a:t>
          </a:r>
          <a:endParaRPr lang="en-CA" sz="1200" dirty="0"/>
        </a:p>
      </dgm:t>
    </dgm:pt>
    <dgm:pt modelId="{272D9040-FC97-44FB-8A02-9FA5E48756E6}" type="parTrans" cxnId="{BB33FCE3-8E73-425F-B7B7-B518D08BF250}">
      <dgm:prSet/>
      <dgm:spPr/>
      <dgm:t>
        <a:bodyPr/>
        <a:lstStyle/>
        <a:p>
          <a:endParaRPr lang="en-US"/>
        </a:p>
      </dgm:t>
    </dgm:pt>
    <dgm:pt modelId="{F3E198A3-CECA-4650-A7B0-09EABCE703C8}" type="sibTrans" cxnId="{BB33FCE3-8E73-425F-B7B7-B518D08BF250}">
      <dgm:prSet/>
      <dgm:spPr/>
      <dgm:t>
        <a:bodyPr/>
        <a:lstStyle/>
        <a:p>
          <a:endParaRPr lang="en-US"/>
        </a:p>
      </dgm:t>
    </dgm:pt>
    <dgm:pt modelId="{6E2F1A55-16CA-499E-A328-BA137DBD53E6}">
      <dgm:prSet phldrT="[Text]" custT="1"/>
      <dgm:spPr/>
      <dgm:t>
        <a:bodyPr/>
        <a:lstStyle/>
        <a:p>
          <a:r>
            <a:rPr lang="en-CA" sz="2000" b="1" dirty="0" smtClean="0"/>
            <a:t>Insurers</a:t>
          </a:r>
          <a:endParaRPr lang="en-CA" sz="2000" b="1" dirty="0"/>
        </a:p>
      </dgm:t>
    </dgm:pt>
    <dgm:pt modelId="{7D68A0C2-3EA6-4BB7-B501-3F6635F8C80F}" type="sibTrans" cxnId="{B75F5300-B885-4759-B685-E1C346DBC58A}">
      <dgm:prSet/>
      <dgm:spPr/>
      <dgm:t>
        <a:bodyPr/>
        <a:lstStyle/>
        <a:p>
          <a:endParaRPr lang="en-CA"/>
        </a:p>
      </dgm:t>
    </dgm:pt>
    <dgm:pt modelId="{7BBA96AB-BBEB-4B34-A069-518EEE1D31DC}" type="parTrans" cxnId="{B75F5300-B885-4759-B685-E1C346DBC58A}">
      <dgm:prSet/>
      <dgm:spPr/>
      <dgm:t>
        <a:bodyPr/>
        <a:lstStyle/>
        <a:p>
          <a:endParaRPr lang="en-CA"/>
        </a:p>
      </dgm:t>
    </dgm:pt>
    <dgm:pt modelId="{FBF1E7C6-E8DA-42AA-99C0-8CC2731ACF62}">
      <dgm:prSet phldrT="[Text]"/>
      <dgm:spPr/>
      <dgm:t>
        <a:bodyPr/>
        <a:lstStyle/>
        <a:p>
          <a:r>
            <a:rPr lang="en-CA" sz="900" dirty="0" smtClean="0"/>
            <a:t>Do insurers consider safety in the decision to insure?</a:t>
          </a:r>
          <a:endParaRPr lang="en-CA" sz="900" dirty="0"/>
        </a:p>
      </dgm:t>
    </dgm:pt>
    <dgm:pt modelId="{FAEB6E20-5C5D-4C07-A70B-0C8EA63312E5}" type="sibTrans" cxnId="{FF3037DA-E3B3-4A08-B9FD-8EA5A995C3BD}">
      <dgm:prSet/>
      <dgm:spPr/>
      <dgm:t>
        <a:bodyPr/>
        <a:lstStyle/>
        <a:p>
          <a:endParaRPr lang="en-CA"/>
        </a:p>
      </dgm:t>
    </dgm:pt>
    <dgm:pt modelId="{4AB3F4DE-E575-4175-84F1-C4AE09392761}" type="parTrans" cxnId="{FF3037DA-E3B3-4A08-B9FD-8EA5A995C3BD}">
      <dgm:prSet/>
      <dgm:spPr/>
      <dgm:t>
        <a:bodyPr/>
        <a:lstStyle/>
        <a:p>
          <a:endParaRPr lang="en-CA"/>
        </a:p>
      </dgm:t>
    </dgm:pt>
    <dgm:pt modelId="{6825D0A8-1E94-4576-A1C3-8B26D3CBF485}" type="pres">
      <dgm:prSet presAssocID="{1AC36DB4-7C9F-4EE0-A859-CA50E944E2A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A5967F-F31F-46BA-BF7F-4351CB220AC9}" type="pres">
      <dgm:prSet presAssocID="{6E2F1A55-16CA-499E-A328-BA137DBD53E6}" presName="linNode" presStyleCnt="0"/>
      <dgm:spPr/>
    </dgm:pt>
    <dgm:pt modelId="{323F6156-BB3E-426E-A1B0-59C7E2FF04B9}" type="pres">
      <dgm:prSet presAssocID="{6E2F1A55-16CA-499E-A328-BA137DBD53E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157A2-A598-4847-A2F8-A93DA0D759E8}" type="pres">
      <dgm:prSet presAssocID="{6E2F1A55-16CA-499E-A328-BA137DBD53E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6E88A-7E64-409A-9035-EBBF6B691E32}" type="pres">
      <dgm:prSet presAssocID="{7D68A0C2-3EA6-4BB7-B501-3F6635F8C80F}" presName="spacing" presStyleCnt="0"/>
      <dgm:spPr/>
    </dgm:pt>
    <dgm:pt modelId="{FB9CCE77-9580-4331-A9A2-CDEC55DA4282}" type="pres">
      <dgm:prSet presAssocID="{86BD19A4-0F82-4849-8070-2D9DA369A362}" presName="linNode" presStyleCnt="0"/>
      <dgm:spPr/>
    </dgm:pt>
    <dgm:pt modelId="{8B1BF391-573C-44F5-9C43-263EB33EF0E3}" type="pres">
      <dgm:prSet presAssocID="{86BD19A4-0F82-4849-8070-2D9DA369A36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EF1E2-04D2-4F3A-BE91-784AF52A005C}" type="pres">
      <dgm:prSet presAssocID="{86BD19A4-0F82-4849-8070-2D9DA369A36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FF685-1922-4DBC-910C-38A82B2BF6D9}" type="pres">
      <dgm:prSet presAssocID="{4231F83A-122D-4490-A0BD-3F4B391CFBA9}" presName="spacing" presStyleCnt="0"/>
      <dgm:spPr/>
    </dgm:pt>
    <dgm:pt modelId="{D52A6827-E9D7-4EEF-860E-53D99255F06B}" type="pres">
      <dgm:prSet presAssocID="{77C4CBD8-7718-4827-922D-5F4D676162A3}" presName="linNode" presStyleCnt="0"/>
      <dgm:spPr/>
    </dgm:pt>
    <dgm:pt modelId="{953D69A6-7507-4392-AB70-C98A792535DA}" type="pres">
      <dgm:prSet presAssocID="{77C4CBD8-7718-4827-922D-5F4D676162A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47891-85AA-4619-A01F-1052B0FB7E8C}" type="pres">
      <dgm:prSet presAssocID="{77C4CBD8-7718-4827-922D-5F4D676162A3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A659E7-73BA-4C7A-8CB8-71D6B910FBF8}" type="presOf" srcId="{9A87327A-BC66-4A7A-A0FE-C4BA85071C8C}" destId="{F9EEF1E2-04D2-4F3A-BE91-784AF52A005C}" srcOrd="0" destOrd="0" presId="urn:microsoft.com/office/officeart/2005/8/layout/vList6"/>
    <dgm:cxn modelId="{7EDC2E36-09E7-4E6E-B0D7-149CD0BE3255}" srcId="{86BD19A4-0F82-4849-8070-2D9DA369A362}" destId="{CB70A07B-2852-47BA-8A47-EFE953D6B6CA}" srcOrd="1" destOrd="0" parTransId="{DD6ECD05-98D5-4F7B-95C0-1A6F0B0A4A59}" sibTransId="{A413B76D-A12F-426A-847F-7979EDB51150}"/>
    <dgm:cxn modelId="{2C5BAF56-E2A5-4466-BFEB-E4A8E4475016}" type="presOf" srcId="{1AC36DB4-7C9F-4EE0-A859-CA50E944E2A4}" destId="{6825D0A8-1E94-4576-A1C3-8B26D3CBF485}" srcOrd="0" destOrd="0" presId="urn:microsoft.com/office/officeart/2005/8/layout/vList6"/>
    <dgm:cxn modelId="{9987E8A6-2EE0-4D49-856D-9827BBC8D443}" type="presOf" srcId="{FBF1E7C6-E8DA-42AA-99C0-8CC2731ACF62}" destId="{F00157A2-A598-4847-A2F8-A93DA0D759E8}" srcOrd="0" destOrd="0" presId="urn:microsoft.com/office/officeart/2005/8/layout/vList6"/>
    <dgm:cxn modelId="{9BD33B31-85CB-4777-9D9E-DE033347A749}" type="presOf" srcId="{6E2F1A55-16CA-499E-A328-BA137DBD53E6}" destId="{323F6156-BB3E-426E-A1B0-59C7E2FF04B9}" srcOrd="0" destOrd="0" presId="urn:microsoft.com/office/officeart/2005/8/layout/vList6"/>
    <dgm:cxn modelId="{7BEDA7D0-D942-46E3-8D3B-7BFCADCA98DD}" srcId="{86BD19A4-0F82-4849-8070-2D9DA369A362}" destId="{9A87327A-BC66-4A7A-A0FE-C4BA85071C8C}" srcOrd="0" destOrd="0" parTransId="{9834ACC5-8DEB-4688-92D8-661186F28A58}" sibTransId="{0E64B8EF-A2C9-4087-815C-FFD124C15E3C}"/>
    <dgm:cxn modelId="{058CB0BD-FE87-4F53-9BAC-EB910BF5E413}" type="presOf" srcId="{74B5B42C-7C1D-436A-BEA3-A8D542595F12}" destId="{F00157A2-A598-4847-A2F8-A93DA0D759E8}" srcOrd="0" destOrd="1" presId="urn:microsoft.com/office/officeart/2005/8/layout/vList6"/>
    <dgm:cxn modelId="{7FE49CD7-58BC-4CEF-A073-417794858E9E}" type="presOf" srcId="{CB70A07B-2852-47BA-8A47-EFE953D6B6CA}" destId="{F9EEF1E2-04D2-4F3A-BE91-784AF52A005C}" srcOrd="0" destOrd="1" presId="urn:microsoft.com/office/officeart/2005/8/layout/vList6"/>
    <dgm:cxn modelId="{86D98917-AC9F-4C6C-AA56-1F68B4C969F0}" type="presOf" srcId="{77C4CBD8-7718-4827-922D-5F4D676162A3}" destId="{953D69A6-7507-4392-AB70-C98A792535DA}" srcOrd="0" destOrd="0" presId="urn:microsoft.com/office/officeart/2005/8/layout/vList6"/>
    <dgm:cxn modelId="{5FABCCF7-6B53-45F3-948C-0DE685E4EB06}" srcId="{1AC36DB4-7C9F-4EE0-A859-CA50E944E2A4}" destId="{77C4CBD8-7718-4827-922D-5F4D676162A3}" srcOrd="2" destOrd="0" parTransId="{EB621CBC-78A6-4C1C-826B-D90FD61FBC60}" sibTransId="{21D30A55-1EB4-423F-977E-79205F86B001}"/>
    <dgm:cxn modelId="{BB33FCE3-8E73-425F-B7B7-B518D08BF250}" srcId="{77C4CBD8-7718-4827-922D-5F4D676162A3}" destId="{0C3B7724-386B-4D9C-8C99-C57D5816C58F}" srcOrd="1" destOrd="0" parTransId="{272D9040-FC97-44FB-8A02-9FA5E48756E6}" sibTransId="{F3E198A3-CECA-4650-A7B0-09EABCE703C8}"/>
    <dgm:cxn modelId="{FF3037DA-E3B3-4A08-B9FD-8EA5A995C3BD}" srcId="{6E2F1A55-16CA-499E-A328-BA137DBD53E6}" destId="{FBF1E7C6-E8DA-42AA-99C0-8CC2731ACF62}" srcOrd="0" destOrd="0" parTransId="{4AB3F4DE-E575-4175-84F1-C4AE09392761}" sibTransId="{FAEB6E20-5C5D-4C07-A70B-0C8EA63312E5}"/>
    <dgm:cxn modelId="{31B588E1-0505-4E18-91B5-B36E15117B1E}" srcId="{6E2F1A55-16CA-499E-A328-BA137DBD53E6}" destId="{74B5B42C-7C1D-436A-BEA3-A8D542595F12}" srcOrd="1" destOrd="0" parTransId="{BF9A3647-F350-440A-BBA2-7ACE2A0E8EF0}" sibTransId="{04DC87C0-F47B-4CB2-BF58-AEC1DC4C25EC}"/>
    <dgm:cxn modelId="{84265342-A055-4BDC-B811-FD38B90FC35C}" type="presOf" srcId="{0C3B7724-386B-4D9C-8C99-C57D5816C58F}" destId="{0C547891-85AA-4619-A01F-1052B0FB7E8C}" srcOrd="0" destOrd="1" presId="urn:microsoft.com/office/officeart/2005/8/layout/vList6"/>
    <dgm:cxn modelId="{57AF6537-C8C3-4089-B7A3-FF36A9C44413}" type="presOf" srcId="{C4E08D51-AF30-43A6-A5E8-EB2AD1E3D684}" destId="{0C547891-85AA-4619-A01F-1052B0FB7E8C}" srcOrd="0" destOrd="0" presId="urn:microsoft.com/office/officeart/2005/8/layout/vList6"/>
    <dgm:cxn modelId="{26B12787-E52F-41B9-B7D8-5B1212FA9736}" srcId="{77C4CBD8-7718-4827-922D-5F4D676162A3}" destId="{C4E08D51-AF30-43A6-A5E8-EB2AD1E3D684}" srcOrd="0" destOrd="0" parTransId="{E1F7AFF2-9FE4-4D1B-8050-7F26742E7327}" sibTransId="{C2736309-5BCF-4570-974B-17AB234B29E0}"/>
    <dgm:cxn modelId="{D128FF79-4DB1-47F0-AA19-C8D35D698B57}" type="presOf" srcId="{86BD19A4-0F82-4849-8070-2D9DA369A362}" destId="{8B1BF391-573C-44F5-9C43-263EB33EF0E3}" srcOrd="0" destOrd="0" presId="urn:microsoft.com/office/officeart/2005/8/layout/vList6"/>
    <dgm:cxn modelId="{89C48081-178D-4762-9CBF-B5B860962626}" srcId="{1AC36DB4-7C9F-4EE0-A859-CA50E944E2A4}" destId="{86BD19A4-0F82-4849-8070-2D9DA369A362}" srcOrd="1" destOrd="0" parTransId="{B8F3CB47-397C-402A-863D-B46D34DAF375}" sibTransId="{4231F83A-122D-4490-A0BD-3F4B391CFBA9}"/>
    <dgm:cxn modelId="{B75F5300-B885-4759-B685-E1C346DBC58A}" srcId="{1AC36DB4-7C9F-4EE0-A859-CA50E944E2A4}" destId="{6E2F1A55-16CA-499E-A328-BA137DBD53E6}" srcOrd="0" destOrd="0" parTransId="{7BBA96AB-BBEB-4B34-A069-518EEE1D31DC}" sibTransId="{7D68A0C2-3EA6-4BB7-B501-3F6635F8C80F}"/>
    <dgm:cxn modelId="{079FB966-412C-49C1-8874-495491DF7350}" type="presParOf" srcId="{6825D0A8-1E94-4576-A1C3-8B26D3CBF485}" destId="{BDA5967F-F31F-46BA-BF7F-4351CB220AC9}" srcOrd="0" destOrd="0" presId="urn:microsoft.com/office/officeart/2005/8/layout/vList6"/>
    <dgm:cxn modelId="{4FB6E0C4-B691-4FD0-914E-43BD6E2F5050}" type="presParOf" srcId="{BDA5967F-F31F-46BA-BF7F-4351CB220AC9}" destId="{323F6156-BB3E-426E-A1B0-59C7E2FF04B9}" srcOrd="0" destOrd="0" presId="urn:microsoft.com/office/officeart/2005/8/layout/vList6"/>
    <dgm:cxn modelId="{D95B9058-9350-47EF-AA74-ECAB139B4048}" type="presParOf" srcId="{BDA5967F-F31F-46BA-BF7F-4351CB220AC9}" destId="{F00157A2-A598-4847-A2F8-A93DA0D759E8}" srcOrd="1" destOrd="0" presId="urn:microsoft.com/office/officeart/2005/8/layout/vList6"/>
    <dgm:cxn modelId="{8B171BE9-A84C-44F8-9776-540D2359B1C6}" type="presParOf" srcId="{6825D0A8-1E94-4576-A1C3-8B26D3CBF485}" destId="{2A76E88A-7E64-409A-9035-EBBF6B691E32}" srcOrd="1" destOrd="0" presId="urn:microsoft.com/office/officeart/2005/8/layout/vList6"/>
    <dgm:cxn modelId="{E278BF1A-55A1-4BDB-BA4B-9462AB3A23C2}" type="presParOf" srcId="{6825D0A8-1E94-4576-A1C3-8B26D3CBF485}" destId="{FB9CCE77-9580-4331-A9A2-CDEC55DA4282}" srcOrd="2" destOrd="0" presId="urn:microsoft.com/office/officeart/2005/8/layout/vList6"/>
    <dgm:cxn modelId="{BA568C5C-6E58-439B-AB10-F116C26777B0}" type="presParOf" srcId="{FB9CCE77-9580-4331-A9A2-CDEC55DA4282}" destId="{8B1BF391-573C-44F5-9C43-263EB33EF0E3}" srcOrd="0" destOrd="0" presId="urn:microsoft.com/office/officeart/2005/8/layout/vList6"/>
    <dgm:cxn modelId="{D9DFE423-9F7E-4A4D-B6C2-5E5A251056F8}" type="presParOf" srcId="{FB9CCE77-9580-4331-A9A2-CDEC55DA4282}" destId="{F9EEF1E2-04D2-4F3A-BE91-784AF52A005C}" srcOrd="1" destOrd="0" presId="urn:microsoft.com/office/officeart/2005/8/layout/vList6"/>
    <dgm:cxn modelId="{995DEB51-12FE-4C66-AB28-A76F00D0F6F7}" type="presParOf" srcId="{6825D0A8-1E94-4576-A1C3-8B26D3CBF485}" destId="{CC5FF685-1922-4DBC-910C-38A82B2BF6D9}" srcOrd="3" destOrd="0" presId="urn:microsoft.com/office/officeart/2005/8/layout/vList6"/>
    <dgm:cxn modelId="{60F9D1E0-B6F9-4038-A3CE-B838FDCAEB18}" type="presParOf" srcId="{6825D0A8-1E94-4576-A1C3-8B26D3CBF485}" destId="{D52A6827-E9D7-4EEF-860E-53D99255F06B}" srcOrd="4" destOrd="0" presId="urn:microsoft.com/office/officeart/2005/8/layout/vList6"/>
    <dgm:cxn modelId="{473D6F42-C0C6-4CB4-B910-1C56257E543B}" type="presParOf" srcId="{D52A6827-E9D7-4EEF-860E-53D99255F06B}" destId="{953D69A6-7507-4392-AB70-C98A792535DA}" srcOrd="0" destOrd="0" presId="urn:microsoft.com/office/officeart/2005/8/layout/vList6"/>
    <dgm:cxn modelId="{F92EA5DF-1B6E-4B26-86C1-2C38A019126E}" type="presParOf" srcId="{D52A6827-E9D7-4EEF-860E-53D99255F06B}" destId="{0C547891-85AA-4619-A01F-1052B0FB7E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C36DB4-7C9F-4EE0-A859-CA50E944E2A4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B70A07B-2852-47BA-8A47-EFE953D6B6CA}">
      <dgm:prSet phldrT="[Text]"/>
      <dgm:spPr/>
      <dgm:t>
        <a:bodyPr/>
        <a:lstStyle/>
        <a:p>
          <a:r>
            <a:rPr lang="en-CA" b="1" dirty="0" smtClean="0"/>
            <a:t>Safety Regulators</a:t>
          </a:r>
          <a:endParaRPr lang="en-CA" b="1" dirty="0"/>
        </a:p>
      </dgm:t>
    </dgm:pt>
    <dgm:pt modelId="{DD6ECD05-98D5-4F7B-95C0-1A6F0B0A4A59}" type="parTrans" cxnId="{7EDC2E36-09E7-4E6E-B0D7-149CD0BE3255}">
      <dgm:prSet/>
      <dgm:spPr/>
      <dgm:t>
        <a:bodyPr/>
        <a:lstStyle/>
        <a:p>
          <a:endParaRPr lang="en-CA"/>
        </a:p>
      </dgm:t>
    </dgm:pt>
    <dgm:pt modelId="{A413B76D-A12F-426A-847F-7979EDB51150}" type="sibTrans" cxnId="{7EDC2E36-09E7-4E6E-B0D7-149CD0BE3255}">
      <dgm:prSet/>
      <dgm:spPr/>
      <dgm:t>
        <a:bodyPr/>
        <a:lstStyle/>
        <a:p>
          <a:endParaRPr lang="en-CA"/>
        </a:p>
      </dgm:t>
    </dgm:pt>
    <dgm:pt modelId="{A7E0AAB0-F045-4B83-9A89-BA31FAE2E7E4}">
      <dgm:prSet phldrT="[Text]"/>
      <dgm:spPr/>
      <dgm:t>
        <a:bodyPr/>
        <a:lstStyle/>
        <a:p>
          <a:r>
            <a:rPr lang="en-CA" dirty="0" smtClean="0"/>
            <a:t>Do we have realistic expectations on the extent to which regulators can influence day-to-day safety?</a:t>
          </a:r>
          <a:endParaRPr lang="en-CA" dirty="0"/>
        </a:p>
      </dgm:t>
    </dgm:pt>
    <dgm:pt modelId="{C07BB846-8097-4CEF-B5AB-E9FF9C493826}" type="parTrans" cxnId="{C44FE3B1-E3DE-4BC2-9061-621FC995443E}">
      <dgm:prSet/>
      <dgm:spPr/>
      <dgm:t>
        <a:bodyPr/>
        <a:lstStyle/>
        <a:p>
          <a:endParaRPr lang="en-US"/>
        </a:p>
      </dgm:t>
    </dgm:pt>
    <dgm:pt modelId="{45117C1F-BAA7-411D-B4D6-F1FECD60AFE2}" type="sibTrans" cxnId="{C44FE3B1-E3DE-4BC2-9061-621FC995443E}">
      <dgm:prSet/>
      <dgm:spPr/>
      <dgm:t>
        <a:bodyPr/>
        <a:lstStyle/>
        <a:p>
          <a:endParaRPr lang="en-US"/>
        </a:p>
      </dgm:t>
    </dgm:pt>
    <dgm:pt modelId="{A745D426-14DF-4009-ABEE-E1CF15611102}">
      <dgm:prSet phldrT="[Text]"/>
      <dgm:spPr/>
      <dgm:t>
        <a:bodyPr/>
        <a:lstStyle/>
        <a:p>
          <a:r>
            <a:rPr lang="en-CA" dirty="0" smtClean="0"/>
            <a:t>What kind of regulatory oversight is required?</a:t>
          </a:r>
          <a:endParaRPr lang="en-CA" dirty="0"/>
        </a:p>
      </dgm:t>
    </dgm:pt>
    <dgm:pt modelId="{452E8ED2-9735-438E-80AB-6BC6B64D71B6}" type="parTrans" cxnId="{9568E366-17DA-4788-AF55-CAF25D3663E4}">
      <dgm:prSet/>
      <dgm:spPr/>
      <dgm:t>
        <a:bodyPr/>
        <a:lstStyle/>
        <a:p>
          <a:endParaRPr lang="en-US"/>
        </a:p>
      </dgm:t>
    </dgm:pt>
    <dgm:pt modelId="{B8E867D4-13D6-49AA-91F7-A0BCFA58EE01}" type="sibTrans" cxnId="{9568E366-17DA-4788-AF55-CAF25D3663E4}">
      <dgm:prSet/>
      <dgm:spPr/>
      <dgm:t>
        <a:bodyPr/>
        <a:lstStyle/>
        <a:p>
          <a:endParaRPr lang="en-US"/>
        </a:p>
      </dgm:t>
    </dgm:pt>
    <dgm:pt modelId="{AB775292-48AF-4341-B1D8-80BB5FF99709}" type="pres">
      <dgm:prSet presAssocID="{1AC36DB4-7C9F-4EE0-A859-CA50E944E2A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F4D7F7-481A-4DAC-A4BA-1FA9B8358437}" type="pres">
      <dgm:prSet presAssocID="{CB70A07B-2852-47BA-8A47-EFE953D6B6CA}" presName="Accent1" presStyleCnt="0"/>
      <dgm:spPr/>
    </dgm:pt>
    <dgm:pt modelId="{017D74D7-FD10-4F6F-8BC0-F402F5DBD5DE}" type="pres">
      <dgm:prSet presAssocID="{CB70A07B-2852-47BA-8A47-EFE953D6B6CA}" presName="Accent" presStyleLbl="node1" presStyleIdx="0" presStyleCnt="1"/>
      <dgm:spPr/>
    </dgm:pt>
    <dgm:pt modelId="{5AAD039D-3446-4BC6-941C-F88B80C1DB74}" type="pres">
      <dgm:prSet presAssocID="{CB70A07B-2852-47BA-8A47-EFE953D6B6CA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20C4C-050D-4AE0-8D33-3C1E28F08AA2}" type="pres">
      <dgm:prSet presAssocID="{CB70A07B-2852-47BA-8A47-EFE953D6B6CA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D9802-D4D6-4AA2-8FB0-7D987E90E7CF}" type="presOf" srcId="{A7E0AAB0-F045-4B83-9A89-BA31FAE2E7E4}" destId="{5AAD039D-3446-4BC6-941C-F88B80C1DB74}" srcOrd="0" destOrd="0" presId="urn:microsoft.com/office/officeart/2009/layout/CircleArrowProcess"/>
    <dgm:cxn modelId="{5379DA42-E4C7-4881-B908-5BE8F02AFEF7}" type="presOf" srcId="{A745D426-14DF-4009-ABEE-E1CF15611102}" destId="{5AAD039D-3446-4BC6-941C-F88B80C1DB74}" srcOrd="0" destOrd="1" presId="urn:microsoft.com/office/officeart/2009/layout/CircleArrowProcess"/>
    <dgm:cxn modelId="{C44FE3B1-E3DE-4BC2-9061-621FC995443E}" srcId="{CB70A07B-2852-47BA-8A47-EFE953D6B6CA}" destId="{A7E0AAB0-F045-4B83-9A89-BA31FAE2E7E4}" srcOrd="0" destOrd="0" parTransId="{C07BB846-8097-4CEF-B5AB-E9FF9C493826}" sibTransId="{45117C1F-BAA7-411D-B4D6-F1FECD60AFE2}"/>
    <dgm:cxn modelId="{7EDC2E36-09E7-4E6E-B0D7-149CD0BE3255}" srcId="{1AC36DB4-7C9F-4EE0-A859-CA50E944E2A4}" destId="{CB70A07B-2852-47BA-8A47-EFE953D6B6CA}" srcOrd="0" destOrd="0" parTransId="{DD6ECD05-98D5-4F7B-95C0-1A6F0B0A4A59}" sibTransId="{A413B76D-A12F-426A-847F-7979EDB51150}"/>
    <dgm:cxn modelId="{BFBD3161-A4BC-448F-8569-352B76367DAB}" type="presOf" srcId="{1AC36DB4-7C9F-4EE0-A859-CA50E944E2A4}" destId="{AB775292-48AF-4341-B1D8-80BB5FF99709}" srcOrd="0" destOrd="0" presId="urn:microsoft.com/office/officeart/2009/layout/CircleArrowProcess"/>
    <dgm:cxn modelId="{95356F09-350C-4ACC-AB08-E1DFF0C9A2C1}" type="presOf" srcId="{CB70A07B-2852-47BA-8A47-EFE953D6B6CA}" destId="{73D20C4C-050D-4AE0-8D33-3C1E28F08AA2}" srcOrd="0" destOrd="0" presId="urn:microsoft.com/office/officeart/2009/layout/CircleArrowProcess"/>
    <dgm:cxn modelId="{9568E366-17DA-4788-AF55-CAF25D3663E4}" srcId="{CB70A07B-2852-47BA-8A47-EFE953D6B6CA}" destId="{A745D426-14DF-4009-ABEE-E1CF15611102}" srcOrd="1" destOrd="0" parTransId="{452E8ED2-9735-438E-80AB-6BC6B64D71B6}" sibTransId="{B8E867D4-13D6-49AA-91F7-A0BCFA58EE01}"/>
    <dgm:cxn modelId="{DD324927-7C8F-4E7F-B44F-3CEF243E581B}" type="presParOf" srcId="{AB775292-48AF-4341-B1D8-80BB5FF99709}" destId="{71F4D7F7-481A-4DAC-A4BA-1FA9B8358437}" srcOrd="0" destOrd="0" presId="urn:microsoft.com/office/officeart/2009/layout/CircleArrowProcess"/>
    <dgm:cxn modelId="{A1339089-0244-4BFF-BD43-1A4FEAEBD9F0}" type="presParOf" srcId="{71F4D7F7-481A-4DAC-A4BA-1FA9B8358437}" destId="{017D74D7-FD10-4F6F-8BC0-F402F5DBD5DE}" srcOrd="0" destOrd="0" presId="urn:microsoft.com/office/officeart/2009/layout/CircleArrowProcess"/>
    <dgm:cxn modelId="{FC602CB4-3AE3-4503-A4C0-43A8BC1669EC}" type="presParOf" srcId="{AB775292-48AF-4341-B1D8-80BB5FF99709}" destId="{5AAD039D-3446-4BC6-941C-F88B80C1DB74}" srcOrd="1" destOrd="0" presId="urn:microsoft.com/office/officeart/2009/layout/CircleArrowProcess"/>
    <dgm:cxn modelId="{2EB0312D-9B4A-4632-BA9D-0369EF7E3594}" type="presParOf" srcId="{AB775292-48AF-4341-B1D8-80BB5FF99709}" destId="{73D20C4C-050D-4AE0-8D33-3C1E28F08AA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1777F-4DBE-43AB-AB5B-B0ADB897C0B4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B0EC14-D32B-461E-A6E1-9FB474B43CFF}">
      <dsp:nvSpPr>
        <dsp:cNvPr id="0" name=""/>
        <dsp:cNvSpPr/>
      </dsp:nvSpPr>
      <dsp:spPr>
        <a:xfrm>
          <a:off x="3775352" y="453038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Governance</a:t>
          </a:r>
          <a:endParaRPr lang="en-CA" sz="1700" kern="1200" dirty="0"/>
        </a:p>
      </dsp:txBody>
      <dsp:txXfrm>
        <a:off x="3806767" y="484453"/>
        <a:ext cx="2879045" cy="580705"/>
      </dsp:txXfrm>
    </dsp:sp>
    <dsp:sp modelId="{7B7181DC-561F-43BB-B986-B72E46DDAFD3}">
      <dsp:nvSpPr>
        <dsp:cNvPr id="0" name=""/>
        <dsp:cNvSpPr/>
      </dsp:nvSpPr>
      <dsp:spPr>
        <a:xfrm>
          <a:off x="3775352" y="1177015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Safety Culture</a:t>
          </a:r>
          <a:endParaRPr lang="en-CA" sz="1700" kern="1200" dirty="0"/>
        </a:p>
      </dsp:txBody>
      <dsp:txXfrm>
        <a:off x="3806767" y="1208430"/>
        <a:ext cx="2879045" cy="580705"/>
      </dsp:txXfrm>
    </dsp:sp>
    <dsp:sp modelId="{25AA701A-161F-4162-ADF6-82021CEE11A4}">
      <dsp:nvSpPr>
        <dsp:cNvPr id="0" name=""/>
        <dsp:cNvSpPr/>
      </dsp:nvSpPr>
      <dsp:spPr>
        <a:xfrm>
          <a:off x="3775352" y="1900992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Safety Management System</a:t>
          </a:r>
          <a:endParaRPr lang="en-CA" sz="1700" kern="1200" dirty="0"/>
        </a:p>
      </dsp:txBody>
      <dsp:txXfrm>
        <a:off x="3806767" y="1932407"/>
        <a:ext cx="2879045" cy="580705"/>
      </dsp:txXfrm>
    </dsp:sp>
    <dsp:sp modelId="{CD2E2887-2085-4C55-8C42-163A32FB6580}">
      <dsp:nvSpPr>
        <dsp:cNvPr id="0" name=""/>
        <dsp:cNvSpPr/>
      </dsp:nvSpPr>
      <dsp:spPr>
        <a:xfrm>
          <a:off x="3775352" y="262497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Standard Operating Procedures</a:t>
          </a:r>
          <a:endParaRPr lang="en-CA" sz="1700" kern="1200" dirty="0"/>
        </a:p>
      </dsp:txBody>
      <dsp:txXfrm>
        <a:off x="3806767" y="2656385"/>
        <a:ext cx="2879045" cy="580705"/>
      </dsp:txXfrm>
    </dsp:sp>
    <dsp:sp modelId="{F86013E8-EFA9-4864-8B55-E2E0907FDBD5}">
      <dsp:nvSpPr>
        <dsp:cNvPr id="0" name=""/>
        <dsp:cNvSpPr/>
      </dsp:nvSpPr>
      <dsp:spPr>
        <a:xfrm>
          <a:off x="3783737" y="3348947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Operations</a:t>
          </a:r>
        </a:p>
      </dsp:txBody>
      <dsp:txXfrm>
        <a:off x="3815152" y="3380362"/>
        <a:ext cx="2879045" cy="580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DFA84-63C6-45E6-BF92-764A3027EABF}">
      <dsp:nvSpPr>
        <dsp:cNvPr id="0" name=""/>
        <dsp:cNvSpPr/>
      </dsp:nvSpPr>
      <dsp:spPr>
        <a:xfrm>
          <a:off x="3026" y="148860"/>
          <a:ext cx="2885182" cy="1026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Shareholders / Investors / Financial Backers</a:t>
          </a:r>
          <a:endParaRPr lang="en-CA" sz="1900" kern="1200" dirty="0"/>
        </a:p>
      </dsp:txBody>
      <dsp:txXfrm>
        <a:off x="516026" y="148860"/>
        <a:ext cx="1859182" cy="1026000"/>
      </dsp:txXfrm>
    </dsp:sp>
    <dsp:sp modelId="{51BD9FEB-F996-4956-A839-7318AB5DF542}">
      <dsp:nvSpPr>
        <dsp:cNvPr id="0" name=""/>
        <dsp:cNvSpPr/>
      </dsp:nvSpPr>
      <dsp:spPr>
        <a:xfrm>
          <a:off x="3026" y="1303110"/>
          <a:ext cx="2308145" cy="307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Is safety considered part of investment decision?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Is the board/owner held to account for safety?</a:t>
          </a:r>
          <a:endParaRPr lang="en-CA" sz="1900" kern="1200" dirty="0"/>
        </a:p>
      </dsp:txBody>
      <dsp:txXfrm>
        <a:off x="3026" y="1303110"/>
        <a:ext cx="2308145" cy="3073992"/>
      </dsp:txXfrm>
    </dsp:sp>
    <dsp:sp modelId="{92230AE8-BFA2-4EF1-B5B1-9BB404BD1406}">
      <dsp:nvSpPr>
        <dsp:cNvPr id="0" name=""/>
        <dsp:cNvSpPr/>
      </dsp:nvSpPr>
      <dsp:spPr>
        <a:xfrm>
          <a:off x="2672208" y="148860"/>
          <a:ext cx="2885182" cy="1026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Board of Directors / Owner</a:t>
          </a:r>
          <a:endParaRPr lang="en-CA" sz="1900" kern="1200" dirty="0"/>
        </a:p>
      </dsp:txBody>
      <dsp:txXfrm>
        <a:off x="3185208" y="148860"/>
        <a:ext cx="1859182" cy="1026000"/>
      </dsp:txXfrm>
    </dsp:sp>
    <dsp:sp modelId="{2972B21F-4100-4A41-9AAD-66D65B7EC969}">
      <dsp:nvSpPr>
        <dsp:cNvPr id="0" name=""/>
        <dsp:cNvSpPr/>
      </dsp:nvSpPr>
      <dsp:spPr>
        <a:xfrm>
          <a:off x="2672208" y="1303110"/>
          <a:ext cx="2308145" cy="307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Is a safety governance framework in place?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Is there a board committee charged with safety governance?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Safety qualifications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Is senior management held to account for safety?</a:t>
          </a:r>
          <a:endParaRPr lang="en-CA" sz="1900" kern="1200" dirty="0"/>
        </a:p>
      </dsp:txBody>
      <dsp:txXfrm>
        <a:off x="2672208" y="1303110"/>
        <a:ext cx="2308145" cy="3073992"/>
      </dsp:txXfrm>
    </dsp:sp>
    <dsp:sp modelId="{69A226DA-45EC-4FF0-925E-CC61F363E902}">
      <dsp:nvSpPr>
        <dsp:cNvPr id="0" name=""/>
        <dsp:cNvSpPr/>
      </dsp:nvSpPr>
      <dsp:spPr>
        <a:xfrm>
          <a:off x="5341391" y="148860"/>
          <a:ext cx="2885182" cy="1026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Senior Management</a:t>
          </a:r>
          <a:endParaRPr lang="en-CA" sz="1900" kern="1200" dirty="0"/>
        </a:p>
      </dsp:txBody>
      <dsp:txXfrm>
        <a:off x="5854391" y="148860"/>
        <a:ext cx="1859182" cy="1026000"/>
      </dsp:txXfrm>
    </dsp:sp>
    <dsp:sp modelId="{C113CC93-4549-4C72-900F-D919912E0343}">
      <dsp:nvSpPr>
        <dsp:cNvPr id="0" name=""/>
        <dsp:cNvSpPr/>
      </dsp:nvSpPr>
      <dsp:spPr>
        <a:xfrm>
          <a:off x="5341391" y="1303110"/>
          <a:ext cx="2308145" cy="307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Safety  qualifications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Safety reporting to board/owner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Are </a:t>
          </a:r>
          <a:r>
            <a:rPr lang="en-CA" sz="1900" u="none" kern="1200" dirty="0" smtClean="0"/>
            <a:t>risks including safety risks being properly managed?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Allocation of resources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Priority setting</a:t>
          </a:r>
        </a:p>
      </dsp:txBody>
      <dsp:txXfrm>
        <a:off x="5341391" y="1303110"/>
        <a:ext cx="2308145" cy="3073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157A2-A598-4847-A2F8-A93DA0D759E8}">
      <dsp:nvSpPr>
        <dsp:cNvPr id="0" name=""/>
        <dsp:cNvSpPr/>
      </dsp:nvSpPr>
      <dsp:spPr>
        <a:xfrm>
          <a:off x="3291839" y="0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Do insurers consider safety in the decision to insure?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To what extent do insurers influence safety action?</a:t>
          </a:r>
          <a:endParaRPr lang="en-CA" sz="1700" kern="1200" dirty="0"/>
        </a:p>
      </dsp:txBody>
      <dsp:txXfrm>
        <a:off x="3291839" y="176795"/>
        <a:ext cx="4407374" cy="1060773"/>
      </dsp:txXfrm>
    </dsp:sp>
    <dsp:sp modelId="{323F6156-BB3E-426E-A1B0-59C7E2FF04B9}">
      <dsp:nvSpPr>
        <dsp:cNvPr id="0" name=""/>
        <dsp:cNvSpPr/>
      </dsp:nvSpPr>
      <dsp:spPr>
        <a:xfrm>
          <a:off x="0" y="0"/>
          <a:ext cx="3291840" cy="1414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/>
            <a:t>Insurers</a:t>
          </a:r>
          <a:endParaRPr lang="en-CA" sz="2000" b="1" kern="1200" dirty="0"/>
        </a:p>
      </dsp:txBody>
      <dsp:txXfrm>
        <a:off x="69044" y="69044"/>
        <a:ext cx="3153752" cy="1276275"/>
      </dsp:txXfrm>
    </dsp:sp>
    <dsp:sp modelId="{F9EEF1E2-04D2-4F3A-BE91-784AF52A005C}">
      <dsp:nvSpPr>
        <dsp:cNvPr id="0" name=""/>
        <dsp:cNvSpPr/>
      </dsp:nvSpPr>
      <dsp:spPr>
        <a:xfrm>
          <a:off x="3291839" y="15557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Do customers consider safety in choosing aviation suppliers?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Do customers monitor safety of suppliers on an ongoing basis? Is it effective?</a:t>
          </a:r>
          <a:endParaRPr lang="en-CA" sz="1700" kern="1200" dirty="0"/>
        </a:p>
      </dsp:txBody>
      <dsp:txXfrm>
        <a:off x="3291839" y="1732594"/>
        <a:ext cx="4407374" cy="1060773"/>
      </dsp:txXfrm>
    </dsp:sp>
    <dsp:sp modelId="{8B1BF391-573C-44F5-9C43-263EB33EF0E3}">
      <dsp:nvSpPr>
        <dsp:cNvPr id="0" name=""/>
        <dsp:cNvSpPr/>
      </dsp:nvSpPr>
      <dsp:spPr>
        <a:xfrm>
          <a:off x="0" y="1555799"/>
          <a:ext cx="3291840" cy="1414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/>
            <a:t>Customers</a:t>
          </a:r>
          <a:endParaRPr lang="en-CA" sz="2000" b="1" kern="1200" dirty="0"/>
        </a:p>
      </dsp:txBody>
      <dsp:txXfrm>
        <a:off x="69044" y="1624843"/>
        <a:ext cx="3153752" cy="1276275"/>
      </dsp:txXfrm>
    </dsp:sp>
    <dsp:sp modelId="{0C547891-85AA-4619-A01F-1052B0FB7E8C}">
      <dsp:nvSpPr>
        <dsp:cNvPr id="0" name=""/>
        <dsp:cNvSpPr/>
      </dsp:nvSpPr>
      <dsp:spPr>
        <a:xfrm>
          <a:off x="3291839" y="31115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Do organizations learn from accident investigations reports?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What drives an organization to make safety changes as a result of an accident?  </a:t>
          </a:r>
          <a:endParaRPr lang="en-CA" sz="1700" kern="1200" dirty="0"/>
        </a:p>
      </dsp:txBody>
      <dsp:txXfrm>
        <a:off x="3291839" y="3288394"/>
        <a:ext cx="4407374" cy="1060773"/>
      </dsp:txXfrm>
    </dsp:sp>
    <dsp:sp modelId="{953D69A6-7507-4392-AB70-C98A792535DA}">
      <dsp:nvSpPr>
        <dsp:cNvPr id="0" name=""/>
        <dsp:cNvSpPr/>
      </dsp:nvSpPr>
      <dsp:spPr>
        <a:xfrm>
          <a:off x="0" y="3111599"/>
          <a:ext cx="3291840" cy="1414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/>
            <a:t>Accident Investigations</a:t>
          </a:r>
          <a:endParaRPr lang="en-CA" sz="2000" b="1" kern="1200" dirty="0"/>
        </a:p>
      </dsp:txBody>
      <dsp:txXfrm>
        <a:off x="69044" y="3180643"/>
        <a:ext cx="3153752" cy="1276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D74D7-FD10-4F6F-8BC0-F402F5DBD5DE}">
      <dsp:nvSpPr>
        <dsp:cNvPr id="0" name=""/>
        <dsp:cNvSpPr/>
      </dsp:nvSpPr>
      <dsp:spPr>
        <a:xfrm>
          <a:off x="494255" y="0"/>
          <a:ext cx="4524956" cy="4525963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D039D-3446-4BC6-941C-F88B80C1DB74}">
      <dsp:nvSpPr>
        <dsp:cNvPr id="0" name=""/>
        <dsp:cNvSpPr/>
      </dsp:nvSpPr>
      <dsp:spPr>
        <a:xfrm>
          <a:off x="5019936" y="1349189"/>
          <a:ext cx="2715408" cy="181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Do we have realistic expectations on the extent to which regulators can influence day-to-day safety?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What kind of regulatory oversight is required?</a:t>
          </a:r>
          <a:endParaRPr lang="en-CA" sz="1700" kern="1200" dirty="0"/>
        </a:p>
      </dsp:txBody>
      <dsp:txXfrm>
        <a:off x="5019936" y="1349189"/>
        <a:ext cx="2715408" cy="1810837"/>
      </dsp:txXfrm>
    </dsp:sp>
    <dsp:sp modelId="{73D20C4C-050D-4AE0-8D33-3C1E28F08AA2}">
      <dsp:nvSpPr>
        <dsp:cNvPr id="0" name=""/>
        <dsp:cNvSpPr/>
      </dsp:nvSpPr>
      <dsp:spPr>
        <a:xfrm>
          <a:off x="1493526" y="1638398"/>
          <a:ext cx="2524967" cy="126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300" b="1" kern="1200" dirty="0" smtClean="0"/>
            <a:t>Safety Regulators</a:t>
          </a:r>
          <a:endParaRPr lang="en-CA" sz="4300" b="1" kern="1200" dirty="0"/>
        </a:p>
      </dsp:txBody>
      <dsp:txXfrm>
        <a:off x="1493526" y="1638398"/>
        <a:ext cx="2524967" cy="1262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21F750-4E55-BC40-B389-C0BDF693A465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65025F-CE97-3943-80B6-1F9A1D313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6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A856BB-545F-EC4E-BDB8-C3ED5B8C8C8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91B7CA-9154-1D42-A127-9E6B8C12A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4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399369-F2F3-47B3-9F99-1BE3F7B50FE0}" type="slidenum">
              <a:rPr lang="fr-CA" smtClean="0"/>
              <a:pPr eaLnBrk="1" hangingPunct="1"/>
              <a:t>10</a:t>
            </a:fld>
            <a:endParaRPr lang="fr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0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3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83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83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44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baseline="0" dirty="0" smtClean="0"/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1200" dirty="0" smtClean="0"/>
              <a:t>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5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72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B7CA-9154-1D42-A127-9E6B8C12AC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1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.jpg"/>
          <p:cNvPicPr>
            <a:picLocks noChangeAspect="1"/>
          </p:cNvPicPr>
          <p:nvPr userDrawn="1"/>
        </p:nvPicPr>
        <p:blipFill>
          <a:blip r:embed="rId2"/>
          <a:srcRect l="1121"/>
          <a:stretch>
            <a:fillRect/>
          </a:stretch>
        </p:blipFill>
        <p:spPr>
          <a:xfrm>
            <a:off x="0" y="-432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427650"/>
            <a:ext cx="6594166" cy="1755775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83425"/>
            <a:ext cx="6594166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6EA-2586-5542-96EE-6DC78CBE2865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585" y="143837"/>
            <a:ext cx="3732751" cy="1126161"/>
          </a:xfrm>
          <a:prstGeom prst="rect">
            <a:avLst/>
          </a:prstGeom>
        </p:spPr>
      </p:pic>
      <p:pic>
        <p:nvPicPr>
          <p:cNvPr id="10" name="Picture 9" descr="blurred-image-montage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117" y="1368453"/>
            <a:ext cx="8823765" cy="2982773"/>
          </a:xfrm>
          <a:prstGeom prst="rect">
            <a:avLst/>
          </a:prstGeom>
        </p:spPr>
      </p:pic>
      <p:pic>
        <p:nvPicPr>
          <p:cNvPr id="9" name="Picture 8" descr="canada_wordmark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09870" y="6142038"/>
            <a:ext cx="1247614" cy="37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F78197A-CA77-EB4E-8195-32D6C2EB16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80543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B3017C0-26C0-864D-9BDE-60468E32E028}" type="datetime1">
              <a:rPr lang="en-US" smtClean="0"/>
              <a:pPr/>
              <a:t>4/18/2013</a:t>
            </a:fld>
            <a:endParaRPr lang="en-US" dirty="0"/>
          </a:p>
        </p:txBody>
      </p:sp>
      <p:pic>
        <p:nvPicPr>
          <p:cNvPr id="6" name="Picture 5" descr="canada_wordmar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8796" y="2212556"/>
            <a:ext cx="6186408" cy="1852103"/>
          </a:xfrm>
          <a:prstGeom prst="rect">
            <a:avLst/>
          </a:prstGeom>
        </p:spPr>
      </p:pic>
      <p:pic>
        <p:nvPicPr>
          <p:cNvPr id="9" name="Picture 8" descr="logo_gre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" y="6190314"/>
            <a:ext cx="2088608" cy="630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2036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404040"/>
                </a:solidFill>
              </a:defRPr>
            </a:lvl1pPr>
            <a:lvl2pPr>
              <a:defRPr sz="2800">
                <a:solidFill>
                  <a:srgbClr val="404040"/>
                </a:solidFill>
              </a:defRPr>
            </a:lvl2pPr>
            <a:lvl3pPr>
              <a:defRPr sz="2400">
                <a:solidFill>
                  <a:srgbClr val="404040"/>
                </a:solidFill>
              </a:defRPr>
            </a:lvl3pPr>
            <a:lvl4pPr>
              <a:defRPr sz="2000">
                <a:solidFill>
                  <a:srgbClr val="404040"/>
                </a:solidFill>
              </a:defRPr>
            </a:lvl4pPr>
            <a:lvl5pPr>
              <a:defRPr sz="2000">
                <a:solidFill>
                  <a:srgbClr val="40404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939-E70B-524B-9AF0-6DDDA6F30318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310A-FF3B-4A47-B75E-0075A2ED2929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8C73-193C-D94E-A8A9-9D02FA8D5653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DBFC-B69E-004B-9CA0-1A5DAF43B850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SB_DividerPageGraphic.png"/>
          <p:cNvPicPr>
            <a:picLocks noChangeAspect="1"/>
          </p:cNvPicPr>
          <p:nvPr userDrawn="1"/>
        </p:nvPicPr>
        <p:blipFill>
          <a:blip r:embed="rId2"/>
          <a:srcRect t="74248"/>
          <a:stretch>
            <a:fillRect/>
          </a:stretch>
        </p:blipFill>
        <p:spPr>
          <a:xfrm>
            <a:off x="0" y="0"/>
            <a:ext cx="9144000" cy="11497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543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571E9DA9-32BE-CB4A-8D04-D47224240EDE}" type="datetime1">
              <a:rPr lang="en-US" smtClean="0"/>
              <a:pPr/>
              <a:t>4/18/2013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F78197A-CA77-EB4E-8195-32D6C2EB16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_gre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" y="6190314"/>
            <a:ext cx="2088608" cy="63012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39360"/>
            <a:ext cx="6635961" cy="778278"/>
          </a:xfrm>
        </p:spPr>
        <p:txBody>
          <a:bodyPr anchor="b">
            <a:noAutofit/>
          </a:bodyPr>
          <a:lstStyle>
            <a:lvl1pPr algn="l"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s-012.jpg"/>
          <p:cNvPicPr>
            <a:picLocks noChangeAspect="1"/>
          </p:cNvPicPr>
          <p:nvPr userDrawn="1"/>
        </p:nvPicPr>
        <p:blipFill>
          <a:blip r:embed="rId2"/>
          <a:srcRect l="5991" r="5248" b="242"/>
          <a:stretch>
            <a:fillRect/>
          </a:stretch>
        </p:blipFill>
        <p:spPr>
          <a:xfrm>
            <a:off x="-1" y="-21720"/>
            <a:ext cx="9144001" cy="6879720"/>
          </a:xfrm>
          <a:prstGeom prst="rect">
            <a:avLst/>
          </a:prstGeom>
        </p:spPr>
      </p:pic>
      <p:pic>
        <p:nvPicPr>
          <p:cNvPr id="7" name="Picture 6" descr="TSB_DividerPageGraphic.png"/>
          <p:cNvPicPr>
            <a:picLocks noChangeAspect="1"/>
          </p:cNvPicPr>
          <p:nvPr userDrawn="1"/>
        </p:nvPicPr>
        <p:blipFill>
          <a:blip r:embed="rId3"/>
          <a:srcRect t="68249"/>
          <a:stretch>
            <a:fillRect/>
          </a:stretch>
        </p:blipFill>
        <p:spPr>
          <a:xfrm>
            <a:off x="0" y="0"/>
            <a:ext cx="9144000" cy="14176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2915" y="6356350"/>
            <a:ext cx="2585654" cy="365125"/>
          </a:xfrm>
        </p:spPr>
        <p:txBody>
          <a:bodyPr/>
          <a:lstStyle>
            <a:lvl1pPr algn="r">
              <a:defRPr/>
            </a:lvl1pPr>
          </a:lstStyle>
          <a:p>
            <a:fld id="{D2AEA519-E6D9-BA4D-9510-C9546A75F37E}" type="datetime1">
              <a:rPr lang="en-US" smtClean="0"/>
              <a:pPr/>
              <a:t>4/18/2013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6146" y="6356350"/>
            <a:ext cx="240365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F78197A-CA77-EB4E-8195-32D6C2EB16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39360"/>
            <a:ext cx="6635961" cy="778278"/>
          </a:xfrm>
        </p:spPr>
        <p:txBody>
          <a:bodyPr anchor="b">
            <a:noAutofit/>
          </a:bodyPr>
          <a:lstStyle>
            <a:lvl1pPr algn="l"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3477" y="6093214"/>
            <a:ext cx="2384212" cy="719310"/>
          </a:xfrm>
          <a:prstGeom prst="rect">
            <a:avLst/>
          </a:prstGeom>
          <a:effectLst>
            <a:outerShdw blurRad="12700" dist="12700" dir="2700000">
              <a:srgbClr val="000000"/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s-012.jpg"/>
          <p:cNvPicPr>
            <a:picLocks noChangeAspect="1"/>
          </p:cNvPicPr>
          <p:nvPr userDrawn="1"/>
        </p:nvPicPr>
        <p:blipFill>
          <a:blip r:embed="rId2"/>
          <a:srcRect r="11474"/>
          <a:stretch>
            <a:fillRect/>
          </a:stretch>
        </p:blipFill>
        <p:spPr>
          <a:xfrm>
            <a:off x="-1" y="-13138"/>
            <a:ext cx="9144001" cy="6871138"/>
          </a:xfrm>
          <a:prstGeom prst="rect">
            <a:avLst/>
          </a:prstGeom>
        </p:spPr>
      </p:pic>
      <p:pic>
        <p:nvPicPr>
          <p:cNvPr id="7" name="Picture 6" descr="TSB_DividerPageGraphic.png"/>
          <p:cNvPicPr>
            <a:picLocks noChangeAspect="1"/>
          </p:cNvPicPr>
          <p:nvPr userDrawn="1"/>
        </p:nvPicPr>
        <p:blipFill>
          <a:blip r:embed="rId3"/>
          <a:srcRect t="68249"/>
          <a:stretch>
            <a:fillRect/>
          </a:stretch>
        </p:blipFill>
        <p:spPr>
          <a:xfrm>
            <a:off x="0" y="0"/>
            <a:ext cx="9144000" cy="14176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62915" y="6356350"/>
            <a:ext cx="2585654" cy="365125"/>
          </a:xfrm>
        </p:spPr>
        <p:txBody>
          <a:bodyPr/>
          <a:lstStyle>
            <a:lvl1pPr algn="r">
              <a:defRPr/>
            </a:lvl1pPr>
          </a:lstStyle>
          <a:p>
            <a:fld id="{8F8E5009-4827-C24A-B40B-28A24A523674}" type="datetime1">
              <a:rPr lang="en-US" smtClean="0"/>
              <a:pPr/>
              <a:t>4/18/2013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6146" y="6356350"/>
            <a:ext cx="2403653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3477" y="6093214"/>
            <a:ext cx="2384212" cy="719310"/>
          </a:xfrm>
          <a:prstGeom prst="rect">
            <a:avLst/>
          </a:prstGeom>
          <a:effectLst>
            <a:outerShdw blurRad="12700" dist="12700" dir="2700000">
              <a:srgbClr val="000000"/>
            </a:outerShdw>
          </a:effec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F78197A-CA77-EB4E-8195-32D6C2EB16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39360"/>
            <a:ext cx="6635961" cy="778278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1" cap="none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4257-3888-DF48-8BA7-C808770B0CD3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SB_DividerPageGraphic.png"/>
          <p:cNvPicPr>
            <a:picLocks noChangeAspect="1"/>
          </p:cNvPicPr>
          <p:nvPr userDrawn="1"/>
        </p:nvPicPr>
        <p:blipFill>
          <a:blip r:embed="rId2"/>
          <a:srcRect t="12711"/>
          <a:stretch>
            <a:fillRect/>
          </a:stretch>
        </p:blipFill>
        <p:spPr>
          <a:xfrm>
            <a:off x="0" y="0"/>
            <a:ext cx="9144000" cy="3897318"/>
          </a:xfrm>
          <a:prstGeom prst="rect">
            <a:avLst/>
          </a:prstGeom>
        </p:spPr>
      </p:pic>
      <p:pic>
        <p:nvPicPr>
          <p:cNvPr id="8" name="Picture 7" descr="blurred-image-montage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771" y="1227320"/>
            <a:ext cx="9260791" cy="3130505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3274" y="143837"/>
            <a:ext cx="3862275" cy="1165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Arial"/>
              <a:buChar char="•"/>
              <a:defRPr sz="2400">
                <a:solidFill>
                  <a:srgbClr val="404040"/>
                </a:solidFill>
              </a:defRPr>
            </a:lvl1pPr>
            <a:lvl2pPr>
              <a:buFont typeface="Arial"/>
              <a:buChar char="•"/>
              <a:defRPr sz="2200">
                <a:solidFill>
                  <a:srgbClr val="404040"/>
                </a:solidFill>
              </a:defRPr>
            </a:lvl2pPr>
            <a:lvl3pPr>
              <a:buFont typeface="Arial"/>
              <a:buChar char="•"/>
              <a:defRPr sz="2000">
                <a:solidFill>
                  <a:srgbClr val="404040"/>
                </a:solidFill>
              </a:defRPr>
            </a:lvl3pPr>
            <a:lvl4pPr>
              <a:buFont typeface="Arial"/>
              <a:buChar char="•"/>
              <a:defRPr sz="1800">
                <a:solidFill>
                  <a:srgbClr val="404040"/>
                </a:solidFill>
              </a:defRPr>
            </a:lvl4pPr>
            <a:lvl5pPr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F78197A-CA77-EB4E-8195-32D6C2EB16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SB_DividerPageGraphic.png"/>
          <p:cNvPicPr>
            <a:picLocks noChangeAspect="1"/>
          </p:cNvPicPr>
          <p:nvPr userDrawn="1"/>
        </p:nvPicPr>
        <p:blipFill>
          <a:blip r:embed="rId2"/>
          <a:srcRect t="74248"/>
          <a:stretch>
            <a:fillRect/>
          </a:stretch>
        </p:blipFill>
        <p:spPr>
          <a:xfrm>
            <a:off x="0" y="0"/>
            <a:ext cx="9144000" cy="1149798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543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DA330952-D093-A747-83EB-49F51E424E21}" type="datetime1">
              <a:rPr lang="en-US" smtClean="0"/>
              <a:pPr/>
              <a:t>4/18/2013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639360"/>
            <a:ext cx="6635961" cy="778278"/>
          </a:xfrm>
        </p:spPr>
        <p:txBody>
          <a:bodyPr anchor="b">
            <a:noAutofit/>
          </a:bodyPr>
          <a:lstStyle>
            <a:lvl1pPr algn="l"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logo_gre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" y="6190314"/>
            <a:ext cx="2088608" cy="630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036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036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Font typeface="Arial"/>
              <a:buChar char="•"/>
              <a:defRPr sz="2200">
                <a:solidFill>
                  <a:srgbClr val="404040"/>
                </a:solidFill>
              </a:defRPr>
            </a:lvl1pPr>
            <a:lvl2pPr>
              <a:buFont typeface="Arial"/>
              <a:buChar char="•"/>
              <a:defRPr sz="2000">
                <a:solidFill>
                  <a:srgbClr val="404040"/>
                </a:solidFill>
              </a:defRPr>
            </a:lvl2pPr>
            <a:lvl3pPr>
              <a:buFont typeface="Arial"/>
              <a:buChar char="•"/>
              <a:defRPr sz="1800">
                <a:solidFill>
                  <a:srgbClr val="404040"/>
                </a:solidFill>
              </a:defRPr>
            </a:lvl3pPr>
            <a:lvl4pPr>
              <a:buFont typeface="Arial"/>
              <a:buChar char="•"/>
              <a:defRPr sz="1600">
                <a:solidFill>
                  <a:srgbClr val="404040"/>
                </a:solidFill>
              </a:defRPr>
            </a:lvl4pPr>
            <a:lvl5pPr>
              <a:buFont typeface="Arial"/>
              <a:buChar char="•"/>
              <a:defRPr sz="1600">
                <a:solidFill>
                  <a:srgbClr val="404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F78197A-CA77-EB4E-8195-32D6C2EB16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TSB_DividerPageGraphic.png"/>
          <p:cNvPicPr>
            <a:picLocks noChangeAspect="1"/>
          </p:cNvPicPr>
          <p:nvPr userDrawn="1"/>
        </p:nvPicPr>
        <p:blipFill>
          <a:blip r:embed="rId2"/>
          <a:srcRect t="74248"/>
          <a:stretch>
            <a:fillRect/>
          </a:stretch>
        </p:blipFill>
        <p:spPr>
          <a:xfrm>
            <a:off x="0" y="0"/>
            <a:ext cx="9144000" cy="1149798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80543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4E847087-86FF-884D-A742-0C10B7063A31}" type="datetime1">
              <a:rPr lang="en-US" smtClean="0"/>
              <a:pPr/>
              <a:t>4/18/2013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39360"/>
            <a:ext cx="6635961" cy="778278"/>
          </a:xfrm>
        </p:spPr>
        <p:txBody>
          <a:bodyPr anchor="b">
            <a:noAutofit/>
          </a:bodyPr>
          <a:lstStyle>
            <a:lvl1pPr algn="l"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logo_gre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" y="6190314"/>
            <a:ext cx="2088608" cy="630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F78197A-CA77-EB4E-8195-32D6C2EB16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SB_DividerPageGraphic.png"/>
          <p:cNvPicPr>
            <a:picLocks noChangeAspect="1"/>
          </p:cNvPicPr>
          <p:nvPr userDrawn="1"/>
        </p:nvPicPr>
        <p:blipFill>
          <a:blip r:embed="rId2"/>
          <a:srcRect t="74248"/>
          <a:stretch>
            <a:fillRect/>
          </a:stretch>
        </p:blipFill>
        <p:spPr>
          <a:xfrm>
            <a:off x="0" y="0"/>
            <a:ext cx="9144000" cy="1149798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80543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0DFBD665-CE24-1E41-9799-F2550A20F463}" type="datetime1">
              <a:rPr lang="en-US" smtClean="0"/>
              <a:pPr/>
              <a:t>4/18/2013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39360"/>
            <a:ext cx="6635961" cy="778278"/>
          </a:xfrm>
        </p:spPr>
        <p:txBody>
          <a:bodyPr anchor="b">
            <a:noAutofit/>
          </a:bodyPr>
          <a:lstStyle>
            <a:lvl1pPr algn="l"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logo_gre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" y="6190314"/>
            <a:ext cx="2088608" cy="630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F78197A-CA77-EB4E-8195-32D6C2EB16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80543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B3017C0-26C0-864D-9BDE-60468E32E028}" type="datetime1">
              <a:rPr lang="en-US" smtClean="0"/>
              <a:pPr/>
              <a:t>4/18/2013</a:t>
            </a:fld>
            <a:endParaRPr lang="en-US" dirty="0"/>
          </a:p>
        </p:txBody>
      </p:sp>
      <p:pic>
        <p:nvPicPr>
          <p:cNvPr id="8" name="Picture 7" descr="logo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" y="6190314"/>
            <a:ext cx="2088608" cy="6301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F726-E317-754F-BE7F-17AE48AFA5A9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/>
                <a:cs typeface="Segoe UI"/>
              </a:defRPr>
            </a:lvl1pPr>
          </a:lstStyle>
          <a:p>
            <a:fld id="{AF78197A-CA77-EB4E-8195-32D6C2EB16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Segoe UI"/>
          <a:ea typeface="+mj-ea"/>
          <a:cs typeface="Segoe U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egoe UI"/>
          <a:ea typeface="+mn-ea"/>
          <a:cs typeface="Segoe U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goe UI"/>
          <a:ea typeface="+mn-ea"/>
          <a:cs typeface="Segoe U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228051"/>
            <a:ext cx="7184571" cy="606524"/>
          </a:xfrm>
        </p:spPr>
        <p:txBody>
          <a:bodyPr>
            <a:normAutofit/>
          </a:bodyPr>
          <a:lstStyle/>
          <a:p>
            <a:r>
              <a:rPr lang="en-US" dirty="0" smtClean="0"/>
              <a:t>Advancing </a:t>
            </a:r>
            <a:r>
              <a:rPr lang="en-US" dirty="0" smtClean="0"/>
              <a:t>air safety </a:t>
            </a:r>
            <a:r>
              <a:rPr lang="en-US" dirty="0" smtClean="0"/>
              <a:t>in the North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68799"/>
            <a:ext cx="6594166" cy="1767561"/>
          </a:xfrm>
        </p:spPr>
        <p:txBody>
          <a:bodyPr>
            <a:normAutofit/>
          </a:bodyPr>
          <a:lstStyle/>
          <a:p>
            <a:r>
              <a:rPr lang="en-US" dirty="0" smtClean="0"/>
              <a:t>Northern Air Transportation Association</a:t>
            </a:r>
          </a:p>
          <a:p>
            <a:r>
              <a:rPr lang="en-US" dirty="0" smtClean="0"/>
              <a:t>Ian MacKay</a:t>
            </a:r>
            <a:br>
              <a:rPr lang="en-US" dirty="0" smtClean="0"/>
            </a:br>
            <a:r>
              <a:rPr lang="en-US" dirty="0" smtClean="0"/>
              <a:t>Member, Transportation Safety Board</a:t>
            </a:r>
          </a:p>
          <a:p>
            <a:r>
              <a:rPr lang="en-US" dirty="0" smtClean="0"/>
              <a:t>8 </a:t>
            </a:r>
            <a:r>
              <a:rPr lang="en-US" dirty="0" smtClean="0"/>
              <a:t>April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5100" cy="345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79218"/>
            <a:ext cx="8785100" cy="344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D071C9-CAA0-4430-B341-72A56184B3F9}" type="slidenum">
              <a:rPr lang="fr-CA" smtClean="0"/>
              <a:pPr eaLnBrk="1" hangingPunct="1"/>
              <a:t>10</a:t>
            </a:fld>
            <a:endParaRPr lang="fr-CA" smtClean="0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69862" y="849993"/>
            <a:ext cx="8293100" cy="641350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A12-02  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cont’d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CA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62" name="TextBox 35"/>
          <p:cNvSpPr txBox="1">
            <a:spLocks noChangeArrowheads="1"/>
          </p:cNvSpPr>
          <p:nvPr/>
        </p:nvSpPr>
        <p:spPr bwMode="auto">
          <a:xfrm>
            <a:off x="755650" y="5229200"/>
            <a:ext cx="796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Blue line: step-down technique</a:t>
            </a:r>
          </a:p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Green line: stabilized constant descent angle (SCDA) technique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9862" y="2698750"/>
            <a:ext cx="5954713" cy="2228850"/>
            <a:chOff x="-36513" y="2708275"/>
            <a:chExt cx="6161088" cy="2228850"/>
          </a:xfrm>
        </p:grpSpPr>
        <p:grpSp>
          <p:nvGrpSpPr>
            <p:cNvPr id="34" name="Group 5"/>
            <p:cNvGrpSpPr>
              <a:grpSpLocks/>
            </p:cNvGrpSpPr>
            <p:nvPr/>
          </p:nvGrpSpPr>
          <p:grpSpPr bwMode="auto">
            <a:xfrm>
              <a:off x="723900" y="2914650"/>
              <a:ext cx="5400675" cy="2022475"/>
              <a:chOff x="724619" y="2341715"/>
              <a:chExt cx="5400525" cy="202338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724619" y="2341715"/>
                <a:ext cx="1111219" cy="103393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964617" y="3729817"/>
                <a:ext cx="695306" cy="1589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056787" y="3999814"/>
                <a:ext cx="509573" cy="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566360" y="3999814"/>
                <a:ext cx="558784" cy="36529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491555" y="3375645"/>
                <a:ext cx="473062" cy="354172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835838" y="3375645"/>
                <a:ext cx="1655717" cy="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644048" y="3729817"/>
                <a:ext cx="412739" cy="269997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-36513" y="2708275"/>
              <a:ext cx="1098551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CA" sz="1200" b="1" dirty="0" err="1" smtClean="0">
                  <a:solidFill>
                    <a:srgbClr val="0070C0"/>
                  </a:solidFill>
                  <a:latin typeface="Book Antiqua" pitchFamily="18" charset="0"/>
                  <a:cs typeface="Times New Roman" pitchFamily="18" charset="0"/>
                </a:rPr>
                <a:t>Step</a:t>
              </a:r>
              <a:r>
                <a:rPr lang="fr-CA" sz="1200" b="1" dirty="0" smtClean="0">
                  <a:solidFill>
                    <a:srgbClr val="0070C0"/>
                  </a:solidFill>
                  <a:latin typeface="Book Antiqua" pitchFamily="18" charset="0"/>
                  <a:cs typeface="Times New Roman" pitchFamily="18" charset="0"/>
                </a:rPr>
                <a:t> Down </a:t>
              </a:r>
              <a:r>
                <a:rPr lang="fr-CA" sz="1200" b="1" dirty="0" err="1" smtClean="0">
                  <a:solidFill>
                    <a:srgbClr val="0070C0"/>
                  </a:solidFill>
                  <a:latin typeface="Book Antiqua" pitchFamily="18" charset="0"/>
                  <a:cs typeface="Times New Roman" pitchFamily="18" charset="0"/>
                </a:rPr>
                <a:t>Descent</a:t>
              </a:r>
              <a:endParaRPr lang="fr-CA" b="1" dirty="0">
                <a:solidFill>
                  <a:srgbClr val="0070C0"/>
                </a:solidFill>
                <a:cs typeface="Arial" charset="0"/>
              </a:endParaRPr>
            </a:p>
          </p:txBody>
        </p:sp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676274" y="1804987"/>
            <a:ext cx="5479900" cy="3132139"/>
            <a:chOff x="109417" y="768232"/>
            <a:chExt cx="6015724" cy="3596872"/>
          </a:xfrm>
        </p:grpSpPr>
        <p:sp>
          <p:nvSpPr>
            <p:cNvPr id="48" name="Line 20"/>
            <p:cNvSpPr>
              <a:spLocks noChangeShapeType="1"/>
            </p:cNvSpPr>
            <p:nvPr/>
          </p:nvSpPr>
          <p:spPr bwMode="auto">
            <a:xfrm flipH="1" flipV="1">
              <a:off x="724618" y="909046"/>
              <a:ext cx="5400523" cy="3456058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round/>
              <a:headEnd type="non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30"/>
            <p:cNvSpPr txBox="1">
              <a:spLocks noChangeArrowheads="1"/>
            </p:cNvSpPr>
            <p:nvPr/>
          </p:nvSpPr>
          <p:spPr bwMode="auto">
            <a:xfrm>
              <a:off x="109417" y="768232"/>
              <a:ext cx="1098364" cy="30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CA" sz="1200" b="1" dirty="0" smtClean="0">
                  <a:solidFill>
                    <a:srgbClr val="00B050"/>
                  </a:solidFill>
                  <a:latin typeface="Book Antiqua" pitchFamily="18" charset="0"/>
                  <a:cs typeface="Times New Roman" pitchFamily="18" charset="0"/>
                </a:rPr>
                <a:t>SCDA</a:t>
              </a:r>
              <a:endParaRPr lang="fr-CA" b="1" dirty="0">
                <a:solidFill>
                  <a:srgbClr val="00B050"/>
                </a:solidFill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43000" y="3948113"/>
            <a:ext cx="4933871" cy="1012062"/>
            <a:chOff x="1143000" y="3948113"/>
            <a:chExt cx="4933871" cy="1012062"/>
          </a:xfrm>
        </p:grpSpPr>
        <p:sp>
          <p:nvSpPr>
            <p:cNvPr id="58" name="Rectangle 57"/>
            <p:cNvSpPr/>
            <p:nvPr/>
          </p:nvSpPr>
          <p:spPr>
            <a:xfrm>
              <a:off x="1143000" y="3948113"/>
              <a:ext cx="2420134" cy="1012062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581400" y="4302335"/>
              <a:ext cx="1062038" cy="65784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643438" y="4545859"/>
              <a:ext cx="1433433" cy="414316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179513" y="5381599"/>
            <a:ext cx="796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B0F0"/>
                </a:solidFill>
              </a:rPr>
              <a:t>Blue line: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step-down technique</a:t>
            </a:r>
          </a:p>
          <a:p>
            <a:pPr eaLnBrk="1" hangingPunct="1"/>
            <a:r>
              <a:rPr lang="en-US" sz="1200" b="1" dirty="0">
                <a:solidFill>
                  <a:srgbClr val="00B050"/>
                </a:solidFill>
              </a:rPr>
              <a:t>Green line: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stabilized constant descent angle (SCDA) technique</a:t>
            </a:r>
          </a:p>
        </p:txBody>
      </p:sp>
    </p:spTree>
    <p:extLst>
      <p:ext uri="{BB962C8B-B14F-4D97-AF65-F5344CB8AC3E}">
        <p14:creationId xmlns:p14="http://schemas.microsoft.com/office/powerpoint/2010/main" val="157719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39360"/>
            <a:ext cx="7409867" cy="778278"/>
          </a:xfrm>
        </p:spPr>
        <p:txBody>
          <a:bodyPr/>
          <a:lstStyle/>
          <a:p>
            <a:r>
              <a:rPr lang="en-CA" dirty="0" smtClean="0"/>
              <a:t>SMS in recent investigations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pPr lvl="1"/>
            <a:r>
              <a:rPr lang="en-US" dirty="0" smtClean="0"/>
              <a:t>Hazard identified, report made, mitigation planned … but second company aircraft has accident before mitigation is in effect (TBA)</a:t>
            </a:r>
          </a:p>
          <a:p>
            <a:pPr lvl="1"/>
            <a:r>
              <a:rPr lang="en-US" dirty="0" smtClean="0"/>
              <a:t>Hazard of pre-existing condition not recognized as worthy of SMS analysis (</a:t>
            </a:r>
            <a:r>
              <a:rPr lang="en-US" dirty="0" err="1" smtClean="0"/>
              <a:t>Sunwing</a:t>
            </a:r>
            <a:r>
              <a:rPr lang="en-US" dirty="0" smtClean="0"/>
              <a:t> A11O0031)</a:t>
            </a:r>
          </a:p>
          <a:p>
            <a:pPr lvl="1"/>
            <a:r>
              <a:rPr lang="en-US" dirty="0" smtClean="0"/>
              <a:t>Employees not given clear guidance on what is reportable/Local SOPs established without safety risk assessment (Kelowna </a:t>
            </a:r>
            <a:r>
              <a:rPr lang="en-US" dirty="0" err="1" smtClean="0"/>
              <a:t>Flightcraft</a:t>
            </a:r>
            <a:r>
              <a:rPr lang="en-US" dirty="0"/>
              <a:t> </a:t>
            </a:r>
            <a:r>
              <a:rPr lang="en-US" dirty="0" smtClean="0"/>
              <a:t>A11A0035) </a:t>
            </a:r>
            <a:endParaRPr lang="en-US" dirty="0"/>
          </a:p>
        </p:txBody>
      </p:sp>
      <p:pic>
        <p:nvPicPr>
          <p:cNvPr id="1036" name="Picture 12" descr="C:\Users\MacKayI\AppData\Local\Microsoft\Windows\Temporary Internet Files\Content.IE5\T5BZF82H\MC90029530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61" y="4626152"/>
            <a:ext cx="1547813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culture and SMS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20" y="1476901"/>
            <a:ext cx="6085908" cy="4712232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15874" y="6215856"/>
            <a:ext cx="3312054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TSB Investigation Report  </a:t>
            </a:r>
            <a:r>
              <a:rPr lang="en-US" sz="1200" b="1" dirty="0" smtClean="0"/>
              <a:t>A10Q0098 (</a:t>
            </a:r>
            <a:r>
              <a:rPr lang="en-US" sz="1200" b="1" dirty="0" err="1" smtClean="0"/>
              <a:t>Aéropro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269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poor safety culture at </a:t>
            </a:r>
            <a:r>
              <a:rPr lang="en-US" dirty="0" err="1"/>
              <a:t>Aéropro</a:t>
            </a:r>
            <a:r>
              <a:rPr lang="en-US" dirty="0"/>
              <a:t> contributed to the acceptance of unsafe practices.</a:t>
            </a:r>
          </a:p>
          <a:p>
            <a:r>
              <a:rPr lang="en-US" dirty="0"/>
              <a:t>The significant measures taken by TC did not have the expected results to ensure compliance with the regulations, and consequently unsafe practices persisted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1257300" lvl="3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Question: </a:t>
            </a:r>
            <a:r>
              <a:rPr lang="en-US" sz="2400" dirty="0" smtClean="0"/>
              <a:t> Can SMS work in an operation with a poor safety culture?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39360"/>
            <a:ext cx="7032171" cy="778278"/>
          </a:xfrm>
        </p:spPr>
        <p:txBody>
          <a:bodyPr/>
          <a:lstStyle/>
          <a:p>
            <a:r>
              <a:rPr lang="en-US" dirty="0" smtClean="0"/>
              <a:t>Causes and contributing factors </a:t>
            </a:r>
            <a:r>
              <a:rPr lang="en-US" sz="2200" dirty="0"/>
              <a:t>(</a:t>
            </a:r>
            <a:r>
              <a:rPr lang="en-US" sz="2200" dirty="0" err="1"/>
              <a:t>Aéropro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51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1337733"/>
            <a:ext cx="2178754" cy="163406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4067"/>
            <a:ext cx="6635961" cy="635000"/>
          </a:xfrm>
        </p:spPr>
        <p:txBody>
          <a:bodyPr/>
          <a:lstStyle/>
          <a:p>
            <a:r>
              <a:rPr lang="en-US" dirty="0" smtClean="0"/>
              <a:t>Lightweight flight recording systems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" y="3713843"/>
            <a:ext cx="1867904" cy="1603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39" y="1831221"/>
            <a:ext cx="5643458" cy="37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“I’m legal, but am I safe?”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6171" y="1774371"/>
            <a:ext cx="750025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“The gap between what is legal and what</a:t>
            </a:r>
            <a:b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is safe already is large, and it will get</a:t>
            </a:r>
            <a:b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bigger. … Is this regulatory 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approach</a:t>
            </a:r>
          </a:p>
          <a:p>
            <a:pPr algn="ctr"/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sustainable</a:t>
            </a: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? Is it fair to airlines that 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</a:t>
            </a:r>
          </a:p>
          <a:p>
            <a:pPr algn="ctr"/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everything right? Is it fair to an</a:t>
            </a:r>
          </a:p>
          <a:p>
            <a:pPr algn="ctr"/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unknowing 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public</a:t>
            </a: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?”</a:t>
            </a:r>
          </a:p>
          <a:p>
            <a:r>
              <a:rPr lang="en-US" sz="1050" i="1" dirty="0"/>
              <a:t>				</a:t>
            </a:r>
            <a:endParaRPr lang="en-US" sz="1050" i="1" dirty="0" smtClean="0"/>
          </a:p>
          <a:p>
            <a:endParaRPr lang="en-US" sz="1050" i="1" dirty="0"/>
          </a:p>
          <a:p>
            <a:r>
              <a:rPr lang="en-US" sz="1050" i="1" dirty="0"/>
              <a:t>			</a:t>
            </a:r>
            <a:r>
              <a:rPr lang="en-US" sz="1050" i="1" dirty="0" smtClean="0"/>
              <a:t>			</a:t>
            </a:r>
            <a:r>
              <a:rPr lang="en-US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William Voss, </a:t>
            </a:r>
            <a:r>
              <a:rPr lang="en-US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formerly of Flight 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Safety Foundation</a:t>
            </a:r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					</a:t>
            </a: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Organizing for safety: governance and oversight</a:t>
            </a:r>
          </a:p>
          <a:p>
            <a:r>
              <a:rPr lang="en-US" dirty="0" smtClean="0"/>
              <a:t>TSB </a:t>
            </a:r>
            <a:r>
              <a:rPr lang="en-US" dirty="0" err="1" smtClean="0"/>
              <a:t>Watchlist</a:t>
            </a:r>
            <a:r>
              <a:rPr lang="en-US" dirty="0" smtClean="0"/>
              <a:t> 2012</a:t>
            </a:r>
          </a:p>
          <a:p>
            <a:pPr lvl="1"/>
            <a:r>
              <a:rPr lang="en-US" dirty="0" err="1" smtClean="0"/>
              <a:t>CFIT</a:t>
            </a:r>
            <a:r>
              <a:rPr lang="en-US" dirty="0" smtClean="0"/>
              <a:t> and </a:t>
            </a:r>
            <a:r>
              <a:rPr lang="en-US" dirty="0" err="1" smtClean="0"/>
              <a:t>SMS</a:t>
            </a:r>
            <a:endParaRPr lang="en-US" dirty="0" smtClean="0"/>
          </a:p>
          <a:p>
            <a:r>
              <a:rPr lang="en-US" dirty="0" smtClean="0"/>
              <a:t>Safety culture</a:t>
            </a:r>
          </a:p>
          <a:p>
            <a:r>
              <a:rPr lang="en-US" dirty="0" smtClean="0"/>
              <a:t>Lightweight flight recording devices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7022" y="5374218"/>
            <a:ext cx="7868356" cy="982132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91</a:t>
            </a:r>
            <a:r>
              <a:rPr lang="en-US" dirty="0" smtClean="0"/>
              <a:t> percent of commercial aircraft accidents 702/703/704</a:t>
            </a:r>
            <a:endParaRPr lang="en-US" dirty="0"/>
          </a:p>
          <a:p>
            <a:pPr marL="11430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93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percent of </a:t>
            </a:r>
            <a:r>
              <a:rPr lang="en-US" dirty="0" smtClean="0"/>
              <a:t>commercial fatalities 702/703/704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Statistically significant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8" y="1561041"/>
            <a:ext cx="5430916" cy="35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for safety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5737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Up-Down Arrow 5"/>
          <p:cNvSpPr/>
          <p:nvPr/>
        </p:nvSpPr>
        <p:spPr>
          <a:xfrm>
            <a:off x="2195736" y="1988840"/>
            <a:ext cx="1296144" cy="3600400"/>
          </a:xfrm>
          <a:prstGeom prst="upDownArrow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O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V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G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H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T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39360"/>
            <a:ext cx="7456714" cy="77827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role </a:t>
            </a:r>
            <a:r>
              <a:rPr lang="en-US" dirty="0"/>
              <a:t>of </a:t>
            </a:r>
            <a:r>
              <a:rPr lang="en-US" dirty="0" smtClean="0"/>
              <a:t>governance </a:t>
            </a:r>
            <a:r>
              <a:rPr lang="en-US" dirty="0"/>
              <a:t>in </a:t>
            </a:r>
            <a:r>
              <a:rPr lang="en-US" dirty="0" smtClean="0"/>
              <a:t>safety management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8725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00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39360"/>
            <a:ext cx="7859486" cy="77827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role </a:t>
            </a:r>
            <a:r>
              <a:rPr lang="en-US" dirty="0"/>
              <a:t>of </a:t>
            </a:r>
            <a:r>
              <a:rPr lang="en-US" dirty="0" smtClean="0"/>
              <a:t>oversight in safety management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3180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05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39360"/>
            <a:ext cx="8142514" cy="77827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role </a:t>
            </a:r>
            <a:r>
              <a:rPr lang="en-US" dirty="0"/>
              <a:t>of </a:t>
            </a:r>
            <a:r>
              <a:rPr lang="en-US" dirty="0" smtClean="0"/>
              <a:t>oversight </a:t>
            </a:r>
            <a:r>
              <a:rPr lang="en-US" dirty="0"/>
              <a:t>in </a:t>
            </a:r>
            <a:r>
              <a:rPr lang="en-US" dirty="0" smtClean="0"/>
              <a:t>safety management  </a:t>
            </a:r>
            <a:r>
              <a:rPr lang="en-US" sz="2200" dirty="0" smtClean="0"/>
              <a:t>(cont’d)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0073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5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TSB </a:t>
            </a:r>
            <a:r>
              <a:rPr lang="en-US" dirty="0" err="1" smtClean="0"/>
              <a:t>Watchlist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9" y="1417638"/>
            <a:ext cx="2109250" cy="4525963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302000" y="1583637"/>
            <a:ext cx="57319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Marine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Safety management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Loss of life on fishing vessels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Air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Collisions with land and water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Safety management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Landing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accidents and runway overruns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Risk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 collisions on runways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Rail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On-board video and voice recorders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Following signal indications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Passenger trains colliding with vehicles</a:t>
            </a:r>
          </a:p>
        </p:txBody>
      </p:sp>
    </p:spTree>
    <p:extLst>
      <p:ext uri="{BB962C8B-B14F-4D97-AF65-F5344CB8AC3E}">
        <p14:creationId xmlns:p14="http://schemas.microsoft.com/office/powerpoint/2010/main" val="42539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“The </a:t>
            </a:r>
            <a:r>
              <a:rPr lang="en-US" i="1" dirty="0"/>
              <a:t>Department of Transport </a:t>
            </a:r>
            <a:r>
              <a:rPr lang="en-US" i="1" dirty="0" smtClean="0"/>
              <a:t>require</a:t>
            </a:r>
          </a:p>
          <a:p>
            <a:pPr marL="0" indent="0" algn="ctr">
              <a:buNone/>
            </a:pPr>
            <a:r>
              <a:rPr lang="en-US" i="1" dirty="0" smtClean="0"/>
              <a:t>the </a:t>
            </a:r>
            <a:r>
              <a:rPr lang="en-US" i="1" dirty="0"/>
              <a:t>use of the stabilized constant descent </a:t>
            </a:r>
            <a:r>
              <a:rPr lang="en-US" i="1" dirty="0" smtClean="0"/>
              <a:t>angle</a:t>
            </a:r>
            <a:br>
              <a:rPr lang="en-US" i="1" dirty="0" smtClean="0"/>
            </a:br>
            <a:r>
              <a:rPr lang="en-US" i="1" dirty="0" smtClean="0"/>
              <a:t>approach </a:t>
            </a:r>
            <a:r>
              <a:rPr lang="en-US" i="1" dirty="0"/>
              <a:t>technique in the conduct </a:t>
            </a:r>
            <a:r>
              <a:rPr lang="en-US" i="1" dirty="0" smtClean="0"/>
              <a:t>of</a:t>
            </a:r>
            <a:br>
              <a:rPr lang="en-US" i="1" dirty="0" smtClean="0"/>
            </a:br>
            <a:r>
              <a:rPr lang="en-US" i="1" dirty="0" smtClean="0"/>
              <a:t>non-precision approaches</a:t>
            </a:r>
            <a:br>
              <a:rPr lang="en-US" i="1" dirty="0" smtClean="0"/>
            </a:br>
            <a:r>
              <a:rPr lang="en-US" i="1" dirty="0" smtClean="0"/>
              <a:t>by </a:t>
            </a:r>
            <a:r>
              <a:rPr lang="en-US" i="1" dirty="0"/>
              <a:t>Canadian </a:t>
            </a:r>
            <a:r>
              <a:rPr lang="en-US" i="1" dirty="0" smtClean="0"/>
              <a:t>operators.”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1800" dirty="0" smtClean="0"/>
              <a:t>					</a:t>
            </a:r>
            <a:r>
              <a:rPr lang="en-US" sz="1800" dirty="0"/>
              <a:t> — </a:t>
            </a:r>
            <a:r>
              <a:rPr lang="en-US" sz="1800" dirty="0" smtClean="0"/>
              <a:t>TSB Investigation Report A09Q0203 (Exact Air)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197A-CA77-EB4E-8195-32D6C2EB169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TSB Recommendation A12-02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b_ppt_eng">
  <a:themeElements>
    <a:clrScheme name="Custom 10">
      <a:dk1>
        <a:sysClr val="windowText" lastClr="000000"/>
      </a:dk1>
      <a:lt1>
        <a:sysClr val="window" lastClr="FFFFFF"/>
      </a:lt1>
      <a:dk2>
        <a:srgbClr val="203650"/>
      </a:dk2>
      <a:lt2>
        <a:srgbClr val="EEECE1"/>
      </a:lt2>
      <a:accent1>
        <a:srgbClr val="203647"/>
      </a:accent1>
      <a:accent2>
        <a:srgbClr val="B4252A"/>
      </a:accent2>
      <a:accent3>
        <a:srgbClr val="517D30"/>
      </a:accent3>
      <a:accent4>
        <a:srgbClr val="DF6621"/>
      </a:accent4>
      <a:accent5>
        <a:srgbClr val="005C9E"/>
      </a:accent5>
      <a:accent6>
        <a:srgbClr val="40408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tsb_ppt_eng</Template>
  <TotalTime>795</TotalTime>
  <Words>562</Words>
  <Application>Microsoft Office PowerPoint</Application>
  <PresentationFormat>On-screen Show (4:3)</PresentationFormat>
  <Paragraphs>151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tsb_ppt_eng</vt:lpstr>
      <vt:lpstr>Advancing air safety in the North</vt:lpstr>
      <vt:lpstr>Outline</vt:lpstr>
      <vt:lpstr>Statistically significant</vt:lpstr>
      <vt:lpstr>Organizing for safety</vt:lpstr>
      <vt:lpstr>The role of governance in safety management</vt:lpstr>
      <vt:lpstr>The role of oversight in safety management</vt:lpstr>
      <vt:lpstr>The role of oversight in safety management  (cont’d)</vt:lpstr>
      <vt:lpstr>TSB Watchlist</vt:lpstr>
      <vt:lpstr>TSB Recommendation A12-02</vt:lpstr>
      <vt:lpstr>A12-02  (cont’d)</vt:lpstr>
      <vt:lpstr>SMS in recent investigations</vt:lpstr>
      <vt:lpstr>Safety culture and SMS</vt:lpstr>
      <vt:lpstr>Causes and contributing factors (Aéropro)</vt:lpstr>
      <vt:lpstr>Lightweight flight recording systems</vt:lpstr>
      <vt:lpstr>“I’m legal, but am I safe?”</vt:lpstr>
      <vt:lpstr>PowerPoint Presentation</vt:lpstr>
      <vt:lpstr>PowerPoint Presentation</vt:lpstr>
    </vt:vector>
  </TitlesOfParts>
  <Company>TSB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PROCESS</dc:title>
  <dc:creator>MitsisK</dc:creator>
  <cp:lastModifiedBy>MitsisK</cp:lastModifiedBy>
  <cp:revision>78</cp:revision>
  <cp:lastPrinted>2013-04-08T15:20:54Z</cp:lastPrinted>
  <dcterms:created xsi:type="dcterms:W3CDTF">2013-03-15T18:09:52Z</dcterms:created>
  <dcterms:modified xsi:type="dcterms:W3CDTF">2013-04-18T17:02:20Z</dcterms:modified>
</cp:coreProperties>
</file>